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49" r:id="rId2"/>
    <p:sldId id="256" r:id="rId3"/>
    <p:sldId id="346" r:id="rId4"/>
    <p:sldId id="347" r:id="rId5"/>
    <p:sldId id="348" r:id="rId6"/>
    <p:sldId id="337" r:id="rId7"/>
    <p:sldId id="336" r:id="rId8"/>
    <p:sldId id="334" r:id="rId9"/>
    <p:sldId id="338" r:id="rId10"/>
    <p:sldId id="339" r:id="rId11"/>
    <p:sldId id="335" r:id="rId12"/>
    <p:sldId id="343"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0" r:id="rId30"/>
    <p:sldId id="344" r:id="rId31"/>
    <p:sldId id="281" r:id="rId32"/>
    <p:sldId id="282" r:id="rId33"/>
    <p:sldId id="283"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E0B6C-651B-40EC-98CD-2B200BD805FF}"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2DF1D-C13A-4ACB-A247-C344FDEE503C}" type="slidenum">
              <a:rPr kumimoji="1" lang="ja-JP" altLang="en-US" smtClean="0"/>
              <a:pPr/>
              <a:t>&lt;#&gt;</a:t>
            </a:fld>
            <a:endParaRPr kumimoji="1" lang="ja-JP" altLang="en-US"/>
          </a:p>
        </p:txBody>
      </p:sp>
    </p:spTree>
    <p:extLst>
      <p:ext uri="{BB962C8B-B14F-4D97-AF65-F5344CB8AC3E}">
        <p14:creationId xmlns:p14="http://schemas.microsoft.com/office/powerpoint/2010/main" xmlns="" val="22966769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igigag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13</a:t>
            </a:fld>
            <a:endParaRPr kumimoji="1" lang="ja-JP" altLang="en-US"/>
          </a:p>
        </p:txBody>
      </p:sp>
    </p:spTree>
    <p:extLst>
      <p:ext uri="{BB962C8B-B14F-4D97-AF65-F5344CB8AC3E}">
        <p14:creationId xmlns:p14="http://schemas.microsoft.com/office/powerpoint/2010/main" xmlns="" val="141549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14</a:t>
            </a:fld>
            <a:endParaRPr kumimoji="1" lang="ja-JP" altLang="en-US"/>
          </a:p>
        </p:txBody>
      </p:sp>
    </p:spTree>
    <p:extLst>
      <p:ext uri="{BB962C8B-B14F-4D97-AF65-F5344CB8AC3E}">
        <p14:creationId xmlns:p14="http://schemas.microsoft.com/office/powerpoint/2010/main" xmlns="" val="21113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15</a:t>
            </a:fld>
            <a:endParaRPr kumimoji="1" lang="ja-JP" altLang="en-US"/>
          </a:p>
        </p:txBody>
      </p:sp>
    </p:spTree>
    <p:extLst>
      <p:ext uri="{BB962C8B-B14F-4D97-AF65-F5344CB8AC3E}">
        <p14:creationId xmlns:p14="http://schemas.microsoft.com/office/powerpoint/2010/main" xmlns="" val="131713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16</a:t>
            </a:fld>
            <a:endParaRPr kumimoji="1" lang="ja-JP" altLang="en-US"/>
          </a:p>
        </p:txBody>
      </p:sp>
    </p:spTree>
    <p:extLst>
      <p:ext uri="{BB962C8B-B14F-4D97-AF65-F5344CB8AC3E}">
        <p14:creationId xmlns:p14="http://schemas.microsoft.com/office/powerpoint/2010/main" xmlns="" val="211018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17</a:t>
            </a:fld>
            <a:endParaRPr kumimoji="1" lang="ja-JP" altLang="en-US"/>
          </a:p>
        </p:txBody>
      </p:sp>
    </p:spTree>
    <p:extLst>
      <p:ext uri="{BB962C8B-B14F-4D97-AF65-F5344CB8AC3E}">
        <p14:creationId xmlns:p14="http://schemas.microsoft.com/office/powerpoint/2010/main" xmlns="" val="361549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18</a:t>
            </a:fld>
            <a:endParaRPr kumimoji="1" lang="ja-JP" altLang="en-US"/>
          </a:p>
        </p:txBody>
      </p:sp>
    </p:spTree>
    <p:extLst>
      <p:ext uri="{BB962C8B-B14F-4D97-AF65-F5344CB8AC3E}">
        <p14:creationId xmlns:p14="http://schemas.microsoft.com/office/powerpoint/2010/main" xmlns="" val="326820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19</a:t>
            </a:fld>
            <a:endParaRPr kumimoji="1" lang="ja-JP" altLang="en-US"/>
          </a:p>
        </p:txBody>
      </p:sp>
    </p:spTree>
    <p:extLst>
      <p:ext uri="{BB962C8B-B14F-4D97-AF65-F5344CB8AC3E}">
        <p14:creationId xmlns:p14="http://schemas.microsoft.com/office/powerpoint/2010/main" xmlns="" val="349700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20</a:t>
            </a:fld>
            <a:endParaRPr kumimoji="1" lang="ja-JP" altLang="en-US"/>
          </a:p>
        </p:txBody>
      </p:sp>
    </p:spTree>
    <p:extLst>
      <p:ext uri="{BB962C8B-B14F-4D97-AF65-F5344CB8AC3E}">
        <p14:creationId xmlns:p14="http://schemas.microsoft.com/office/powerpoint/2010/main" xmlns="" val="236000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21</a:t>
            </a:fld>
            <a:endParaRPr kumimoji="1" lang="ja-JP" altLang="en-US"/>
          </a:p>
        </p:txBody>
      </p:sp>
    </p:spTree>
    <p:extLst>
      <p:ext uri="{BB962C8B-B14F-4D97-AF65-F5344CB8AC3E}">
        <p14:creationId xmlns:p14="http://schemas.microsoft.com/office/powerpoint/2010/main" xmlns="" val="1665196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22</a:t>
            </a:fld>
            <a:endParaRPr kumimoji="1" lang="ja-JP" altLang="en-US"/>
          </a:p>
        </p:txBody>
      </p:sp>
    </p:spTree>
    <p:extLst>
      <p:ext uri="{BB962C8B-B14F-4D97-AF65-F5344CB8AC3E}">
        <p14:creationId xmlns:p14="http://schemas.microsoft.com/office/powerpoint/2010/main" xmlns="" val="92290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23</a:t>
            </a:fld>
            <a:endParaRPr kumimoji="1" lang="ja-JP" altLang="en-US"/>
          </a:p>
        </p:txBody>
      </p:sp>
    </p:spTree>
    <p:extLst>
      <p:ext uri="{BB962C8B-B14F-4D97-AF65-F5344CB8AC3E}">
        <p14:creationId xmlns:p14="http://schemas.microsoft.com/office/powerpoint/2010/main" xmlns="" val="296739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24</a:t>
            </a:fld>
            <a:endParaRPr kumimoji="1" lang="ja-JP" altLang="en-US"/>
          </a:p>
        </p:txBody>
      </p:sp>
    </p:spTree>
    <p:extLst>
      <p:ext uri="{BB962C8B-B14F-4D97-AF65-F5344CB8AC3E}">
        <p14:creationId xmlns:p14="http://schemas.microsoft.com/office/powerpoint/2010/main" xmlns="" val="3969923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26</a:t>
            </a:fld>
            <a:endParaRPr kumimoji="1" lang="ja-JP" altLang="en-US"/>
          </a:p>
        </p:txBody>
      </p:sp>
    </p:spTree>
    <p:extLst>
      <p:ext uri="{BB962C8B-B14F-4D97-AF65-F5344CB8AC3E}">
        <p14:creationId xmlns:p14="http://schemas.microsoft.com/office/powerpoint/2010/main" xmlns="" val="3029226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28</a:t>
            </a:fld>
            <a:endParaRPr kumimoji="1" lang="ja-JP" altLang="en-US"/>
          </a:p>
        </p:txBody>
      </p:sp>
    </p:spTree>
    <p:extLst>
      <p:ext uri="{BB962C8B-B14F-4D97-AF65-F5344CB8AC3E}">
        <p14:creationId xmlns:p14="http://schemas.microsoft.com/office/powerpoint/2010/main" xmlns="" val="307418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29</a:t>
            </a:fld>
            <a:endParaRPr kumimoji="1" lang="ja-JP" altLang="en-US"/>
          </a:p>
        </p:txBody>
      </p:sp>
    </p:spTree>
    <p:extLst>
      <p:ext uri="{BB962C8B-B14F-4D97-AF65-F5344CB8AC3E}">
        <p14:creationId xmlns:p14="http://schemas.microsoft.com/office/powerpoint/2010/main" xmlns="" val="390439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32</a:t>
            </a:fld>
            <a:endParaRPr kumimoji="1" lang="ja-JP" altLang="en-US"/>
          </a:p>
        </p:txBody>
      </p:sp>
    </p:spTree>
    <p:extLst>
      <p:ext uri="{BB962C8B-B14F-4D97-AF65-F5344CB8AC3E}">
        <p14:creationId xmlns:p14="http://schemas.microsoft.com/office/powerpoint/2010/main" xmlns="" val="3823426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36</a:t>
            </a:fld>
            <a:endParaRPr kumimoji="1" lang="ja-JP" altLang="en-US"/>
          </a:p>
        </p:txBody>
      </p:sp>
    </p:spTree>
    <p:extLst>
      <p:ext uri="{BB962C8B-B14F-4D97-AF65-F5344CB8AC3E}">
        <p14:creationId xmlns:p14="http://schemas.microsoft.com/office/powerpoint/2010/main" xmlns="" val="2207907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37</a:t>
            </a:fld>
            <a:endParaRPr kumimoji="1" lang="ja-JP" altLang="en-US"/>
          </a:p>
        </p:txBody>
      </p:sp>
    </p:spTree>
    <p:extLst>
      <p:ext uri="{BB962C8B-B14F-4D97-AF65-F5344CB8AC3E}">
        <p14:creationId xmlns:p14="http://schemas.microsoft.com/office/powerpoint/2010/main" xmlns="" val="2869569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38</a:t>
            </a:fld>
            <a:endParaRPr kumimoji="1" lang="ja-JP" altLang="en-US"/>
          </a:p>
        </p:txBody>
      </p:sp>
    </p:spTree>
    <p:extLst>
      <p:ext uri="{BB962C8B-B14F-4D97-AF65-F5344CB8AC3E}">
        <p14:creationId xmlns:p14="http://schemas.microsoft.com/office/powerpoint/2010/main" xmlns="" val="3123399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39</a:t>
            </a:fld>
            <a:endParaRPr kumimoji="1" lang="ja-JP" altLang="en-US"/>
          </a:p>
        </p:txBody>
      </p:sp>
    </p:spTree>
    <p:extLst>
      <p:ext uri="{BB962C8B-B14F-4D97-AF65-F5344CB8AC3E}">
        <p14:creationId xmlns:p14="http://schemas.microsoft.com/office/powerpoint/2010/main" xmlns="" val="145434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ガラスの強度や耐久性を表現するためにバス停に設置された</a:t>
            </a:r>
            <a:r>
              <a:rPr lang="en-US" altLang="ja-JP" dirty="0" smtClean="0"/>
              <a:t>3M</a:t>
            </a:r>
            <a:r>
              <a:rPr lang="ja-JP" altLang="en-US" dirty="0" smtClean="0"/>
              <a:t>の広告です。監視カメラには、壊そうとする人がたくさん映っていたそうですが、誰も割ることができなかったとのこと。通行人が目を止めてしまう率はほぼ</a:t>
            </a:r>
            <a:r>
              <a:rPr lang="en-US" altLang="ja-JP" dirty="0" smtClean="0"/>
              <a:t>100%</a:t>
            </a:r>
            <a:r>
              <a:rPr lang="ja-JP" altLang="en-US" dirty="0" err="1" smtClean="0"/>
              <a:t>なの</a:t>
            </a:r>
            <a:r>
              <a:rPr lang="ja-JP" altLang="en-US" dirty="0" smtClean="0"/>
              <a:t>ではないでしょうか。</a:t>
            </a:r>
            <a:br>
              <a:rPr lang="ja-JP" altLang="en-US"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4</a:t>
            </a:fld>
            <a:endParaRPr kumimoji="1" lang="ja-JP" altLang="en-US"/>
          </a:p>
        </p:txBody>
      </p:sp>
    </p:spTree>
    <p:extLst>
      <p:ext uri="{BB962C8B-B14F-4D97-AF65-F5344CB8AC3E}">
        <p14:creationId xmlns:p14="http://schemas.microsoft.com/office/powerpoint/2010/main" xmlns="" val="2497498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42</a:t>
            </a:fld>
            <a:endParaRPr kumimoji="1" lang="ja-JP" altLang="en-US"/>
          </a:p>
        </p:txBody>
      </p:sp>
    </p:spTree>
    <p:extLst>
      <p:ext uri="{BB962C8B-B14F-4D97-AF65-F5344CB8AC3E}">
        <p14:creationId xmlns:p14="http://schemas.microsoft.com/office/powerpoint/2010/main" xmlns="" val="536905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44</a:t>
            </a:fld>
            <a:endParaRPr kumimoji="1" lang="ja-JP" altLang="en-US"/>
          </a:p>
        </p:txBody>
      </p:sp>
    </p:spTree>
    <p:extLst>
      <p:ext uri="{BB962C8B-B14F-4D97-AF65-F5344CB8AC3E}">
        <p14:creationId xmlns:p14="http://schemas.microsoft.com/office/powerpoint/2010/main" xmlns="" val="2709123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45</a:t>
            </a:fld>
            <a:endParaRPr kumimoji="1" lang="ja-JP" altLang="en-US"/>
          </a:p>
        </p:txBody>
      </p:sp>
    </p:spTree>
    <p:extLst>
      <p:ext uri="{BB962C8B-B14F-4D97-AF65-F5344CB8AC3E}">
        <p14:creationId xmlns:p14="http://schemas.microsoft.com/office/powerpoint/2010/main" xmlns="" val="1441641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46</a:t>
            </a:fld>
            <a:endParaRPr kumimoji="1" lang="ja-JP" altLang="en-US"/>
          </a:p>
        </p:txBody>
      </p:sp>
    </p:spTree>
    <p:extLst>
      <p:ext uri="{BB962C8B-B14F-4D97-AF65-F5344CB8AC3E}">
        <p14:creationId xmlns:p14="http://schemas.microsoft.com/office/powerpoint/2010/main" xmlns="" val="1485764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47</a:t>
            </a:fld>
            <a:endParaRPr kumimoji="1" lang="ja-JP" altLang="en-US"/>
          </a:p>
        </p:txBody>
      </p:sp>
    </p:spTree>
    <p:extLst>
      <p:ext uri="{BB962C8B-B14F-4D97-AF65-F5344CB8AC3E}">
        <p14:creationId xmlns:p14="http://schemas.microsoft.com/office/powerpoint/2010/main" xmlns="" val="384553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48</a:t>
            </a:fld>
            <a:endParaRPr kumimoji="1" lang="ja-JP" altLang="en-US"/>
          </a:p>
        </p:txBody>
      </p:sp>
    </p:spTree>
    <p:extLst>
      <p:ext uri="{BB962C8B-B14F-4D97-AF65-F5344CB8AC3E}">
        <p14:creationId xmlns:p14="http://schemas.microsoft.com/office/powerpoint/2010/main" xmlns="" val="341699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49</a:t>
            </a:fld>
            <a:endParaRPr kumimoji="1" lang="ja-JP" altLang="en-US"/>
          </a:p>
        </p:txBody>
      </p:sp>
    </p:spTree>
    <p:extLst>
      <p:ext uri="{BB962C8B-B14F-4D97-AF65-F5344CB8AC3E}">
        <p14:creationId xmlns:p14="http://schemas.microsoft.com/office/powerpoint/2010/main" xmlns="" val="289488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さて、これは流行するのだろうか。これというのは、テルアビブの</a:t>
            </a:r>
            <a:r>
              <a:rPr lang="en-US" altLang="ja-JP" dirty="0" err="1" smtClean="0">
                <a:hlinkClick r:id="rId3"/>
              </a:rPr>
              <a:t>Digigage</a:t>
            </a:r>
            <a:r>
              <a:rPr lang="ja-JP" altLang="en-US" smtClean="0"/>
              <a:t>が開発したエレベーター用のデジタルスクリーンだ。エレベーターを使って「乗客を深海に誘う」プロダクトだ。確かにこれがあれば、たまたま乗り合わせた人と過ごす気まずい雰囲気を和らげることになるかもしれない。</a:t>
            </a:r>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5</a:t>
            </a:fld>
            <a:endParaRPr kumimoji="1" lang="ja-JP" altLang="en-US"/>
          </a:p>
        </p:txBody>
      </p:sp>
    </p:spTree>
    <p:extLst>
      <p:ext uri="{BB962C8B-B14F-4D97-AF65-F5344CB8AC3E}">
        <p14:creationId xmlns:p14="http://schemas.microsoft.com/office/powerpoint/2010/main" xmlns="" val="654751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50</a:t>
            </a:fld>
            <a:endParaRPr kumimoji="1" lang="ja-JP" altLang="en-US"/>
          </a:p>
        </p:txBody>
      </p:sp>
    </p:spTree>
    <p:extLst>
      <p:ext uri="{BB962C8B-B14F-4D97-AF65-F5344CB8AC3E}">
        <p14:creationId xmlns:p14="http://schemas.microsoft.com/office/powerpoint/2010/main" xmlns="" val="3078108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51</a:t>
            </a:fld>
            <a:endParaRPr kumimoji="1" lang="ja-JP" altLang="en-US"/>
          </a:p>
        </p:txBody>
      </p:sp>
    </p:spTree>
    <p:extLst>
      <p:ext uri="{BB962C8B-B14F-4D97-AF65-F5344CB8AC3E}">
        <p14:creationId xmlns:p14="http://schemas.microsoft.com/office/powerpoint/2010/main" xmlns="" val="1757477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52</a:t>
            </a:fld>
            <a:endParaRPr kumimoji="1" lang="ja-JP" altLang="en-US"/>
          </a:p>
        </p:txBody>
      </p:sp>
    </p:spTree>
    <p:extLst>
      <p:ext uri="{BB962C8B-B14F-4D97-AF65-F5344CB8AC3E}">
        <p14:creationId xmlns:p14="http://schemas.microsoft.com/office/powerpoint/2010/main" xmlns="" val="332276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53</a:t>
            </a:fld>
            <a:endParaRPr kumimoji="1" lang="ja-JP" altLang="en-US"/>
          </a:p>
        </p:txBody>
      </p:sp>
    </p:spTree>
    <p:extLst>
      <p:ext uri="{BB962C8B-B14F-4D97-AF65-F5344CB8AC3E}">
        <p14:creationId xmlns:p14="http://schemas.microsoft.com/office/powerpoint/2010/main" xmlns="" val="2756903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54</a:t>
            </a:fld>
            <a:endParaRPr kumimoji="1" lang="ja-JP" altLang="en-US"/>
          </a:p>
        </p:txBody>
      </p:sp>
    </p:spTree>
    <p:extLst>
      <p:ext uri="{BB962C8B-B14F-4D97-AF65-F5344CB8AC3E}">
        <p14:creationId xmlns:p14="http://schemas.microsoft.com/office/powerpoint/2010/main" xmlns="" val="2853867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55</a:t>
            </a:fld>
            <a:endParaRPr kumimoji="1" lang="ja-JP" altLang="en-US"/>
          </a:p>
        </p:txBody>
      </p:sp>
    </p:spTree>
    <p:extLst>
      <p:ext uri="{BB962C8B-B14F-4D97-AF65-F5344CB8AC3E}">
        <p14:creationId xmlns:p14="http://schemas.microsoft.com/office/powerpoint/2010/main" xmlns="" val="4596179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56</a:t>
            </a:fld>
            <a:endParaRPr kumimoji="1" lang="ja-JP" altLang="en-US"/>
          </a:p>
        </p:txBody>
      </p:sp>
    </p:spTree>
    <p:extLst>
      <p:ext uri="{BB962C8B-B14F-4D97-AF65-F5344CB8AC3E}">
        <p14:creationId xmlns:p14="http://schemas.microsoft.com/office/powerpoint/2010/main" xmlns="" val="2389497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57</a:t>
            </a:fld>
            <a:endParaRPr kumimoji="1" lang="ja-JP" altLang="en-US"/>
          </a:p>
        </p:txBody>
      </p:sp>
    </p:spTree>
    <p:extLst>
      <p:ext uri="{BB962C8B-B14F-4D97-AF65-F5344CB8AC3E}">
        <p14:creationId xmlns:p14="http://schemas.microsoft.com/office/powerpoint/2010/main" xmlns="" val="16487904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58</a:t>
            </a:fld>
            <a:endParaRPr kumimoji="1" lang="ja-JP" altLang="en-US"/>
          </a:p>
        </p:txBody>
      </p:sp>
    </p:spTree>
    <p:extLst>
      <p:ext uri="{BB962C8B-B14F-4D97-AF65-F5344CB8AC3E}">
        <p14:creationId xmlns:p14="http://schemas.microsoft.com/office/powerpoint/2010/main" xmlns="" val="2404021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59</a:t>
            </a:fld>
            <a:endParaRPr kumimoji="1" lang="ja-JP" altLang="en-US"/>
          </a:p>
        </p:txBody>
      </p:sp>
    </p:spTree>
    <p:extLst>
      <p:ext uri="{BB962C8B-B14F-4D97-AF65-F5344CB8AC3E}">
        <p14:creationId xmlns:p14="http://schemas.microsoft.com/office/powerpoint/2010/main" xmlns="" val="217546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60</a:t>
            </a:fld>
            <a:endParaRPr kumimoji="1" lang="ja-JP" altLang="en-US"/>
          </a:p>
        </p:txBody>
      </p:sp>
    </p:spTree>
    <p:extLst>
      <p:ext uri="{BB962C8B-B14F-4D97-AF65-F5344CB8AC3E}">
        <p14:creationId xmlns:p14="http://schemas.microsoft.com/office/powerpoint/2010/main" xmlns="" val="3427755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61</a:t>
            </a:fld>
            <a:endParaRPr kumimoji="1" lang="ja-JP" altLang="en-US"/>
          </a:p>
        </p:txBody>
      </p:sp>
    </p:spTree>
    <p:extLst>
      <p:ext uri="{BB962C8B-B14F-4D97-AF65-F5344CB8AC3E}">
        <p14:creationId xmlns:p14="http://schemas.microsoft.com/office/powerpoint/2010/main" xmlns="" val="32333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62</a:t>
            </a:fld>
            <a:endParaRPr kumimoji="1" lang="ja-JP" altLang="en-US"/>
          </a:p>
        </p:txBody>
      </p:sp>
    </p:spTree>
    <p:extLst>
      <p:ext uri="{BB962C8B-B14F-4D97-AF65-F5344CB8AC3E}">
        <p14:creationId xmlns:p14="http://schemas.microsoft.com/office/powerpoint/2010/main" xmlns="" val="2251161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63</a:t>
            </a:fld>
            <a:endParaRPr kumimoji="1" lang="ja-JP" altLang="en-US"/>
          </a:p>
        </p:txBody>
      </p:sp>
    </p:spTree>
    <p:extLst>
      <p:ext uri="{BB962C8B-B14F-4D97-AF65-F5344CB8AC3E}">
        <p14:creationId xmlns:p14="http://schemas.microsoft.com/office/powerpoint/2010/main" xmlns="" val="938503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65</a:t>
            </a:fld>
            <a:endParaRPr kumimoji="1" lang="ja-JP" altLang="en-US"/>
          </a:p>
        </p:txBody>
      </p:sp>
    </p:spTree>
    <p:extLst>
      <p:ext uri="{BB962C8B-B14F-4D97-AF65-F5344CB8AC3E}">
        <p14:creationId xmlns:p14="http://schemas.microsoft.com/office/powerpoint/2010/main" xmlns="" val="26198745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66</a:t>
            </a:fld>
            <a:endParaRPr kumimoji="1" lang="ja-JP" altLang="en-US"/>
          </a:p>
        </p:txBody>
      </p:sp>
    </p:spTree>
    <p:extLst>
      <p:ext uri="{BB962C8B-B14F-4D97-AF65-F5344CB8AC3E}">
        <p14:creationId xmlns:p14="http://schemas.microsoft.com/office/powerpoint/2010/main" xmlns="" val="30369458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73</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74</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76</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62DF1D-C13A-4ACB-A247-C344FDEE503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CB1640D-6C5B-40D0-8CB9-A56D5B83A10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FE9C0BD-301B-43A8-A124-40A2A05AE83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640D-6C5B-40D0-8CB9-A56D5B83A106}"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9C0BD-301B-43A8-A124-40A2A05AE83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creive.me/archives/232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ouchlab.jp/wp-content/uploads/2014/01/app_uril_clockf_3.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dforum.com/creative-work/ad/player/4990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分散型ネットワーク</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大型コンピュータと専用回線ネットワーク</a:t>
            </a:r>
            <a:endParaRPr kumimoji="1" lang="en-US" altLang="ja-JP" dirty="0" smtClean="0"/>
          </a:p>
          <a:p>
            <a:r>
              <a:rPr lang="ja-JP" altLang="en-US" dirty="0" smtClean="0"/>
              <a:t>一般回線と小型コンピュータネットワークをパケット通信が可能とする</a:t>
            </a:r>
            <a:endParaRPr lang="en-US" altLang="ja-JP" dirty="0" smtClean="0"/>
          </a:p>
          <a:p>
            <a:r>
              <a:rPr kumimoji="1" lang="ja-JP" altLang="en-US" dirty="0" smtClean="0"/>
              <a:t>インターネットの普及</a:t>
            </a:r>
            <a:endParaRPr kumimoji="1" lang="en-US" altLang="ja-JP" dirty="0" smtClean="0"/>
          </a:p>
          <a:p>
            <a:r>
              <a:rPr lang="en-US" altLang="ja-JP" dirty="0" smtClean="0"/>
              <a:t>Windows95  </a:t>
            </a:r>
          </a:p>
          <a:p>
            <a:r>
              <a:rPr kumimoji="1" lang="ja-JP" altLang="en-US" dirty="0" smtClean="0"/>
              <a:t>通信容量の拡大から使い放題料金</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光ファイバー騒動</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杉浦哲郎は「わかり易い成功例は、クリントン政権時のゴア副大統領が進めたアメリカの</a:t>
            </a:r>
            <a:r>
              <a:rPr lang="ja-JP" altLang="ja-JP" dirty="0" smtClean="0">
                <a:solidFill>
                  <a:srgbClr val="FF0000"/>
                </a:solidFill>
              </a:rPr>
              <a:t>『情報スーパーハイウェイ構想</a:t>
            </a:r>
            <a:r>
              <a:rPr lang="ja-JP" altLang="ja-JP" dirty="0" smtClean="0"/>
              <a:t>』であり、政府は情報ネットワークが経済を牽引するというアイデアだけを提示して、それまで国防省が独占していたインターネットというインフラを民間に開放した」と指摘している。</a:t>
            </a:r>
          </a:p>
          <a:p>
            <a:r>
              <a:rPr lang="ja-JP" altLang="ja-JP" dirty="0" smtClean="0"/>
              <a:t>野口悠紀雄は「1990年代にアメリカでIT産業が成長し、これがアメリカ経済の形を大きく変えた。しかし、IT産業は政府の戦略・保護によって成長したのではない。市場競争の末生き残った企業が、結果的に新しい産業を作った」と指摘している。</a:t>
            </a:r>
          </a:p>
          <a:p>
            <a:r>
              <a:rPr kumimoji="1" lang="ja-JP" altLang="en-US" dirty="0" smtClean="0"/>
              <a:t>ラストワンマイル問題</a:t>
            </a:r>
            <a:endParaRPr kumimoji="1" lang="en-US" altLang="ja-JP" dirty="0" smtClean="0"/>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85000" lnSpcReduction="20000"/>
          </a:bodyPr>
          <a:lstStyle/>
          <a:p>
            <a:r>
              <a:rPr lang="ja-JP" altLang="ja-JP" b="1" dirty="0" smtClean="0"/>
              <a:t>情報スーパーハイウェイ構想</a:t>
            </a:r>
            <a:r>
              <a:rPr lang="ja-JP" altLang="ja-JP" dirty="0" smtClean="0"/>
              <a:t>（じょうほうスーパーハイウェイこうそう）は、アメリカ合衆国の全てのコンピュータを光ケーブルなどによる高速通信回線で結ぶという構想。米ビル・クリントン政権の副大統領アル・ゴアや日本のNTTが打ち出したVI&amp;P構想の影響を受けて提案した。結局、多額の予算がかかることで政府による当初の構想は頓挫し、いつの間にか民間を中心に整備したインターネットの普及が「情報スーパーハイウェイ」の構想を体現したものとしてすりかえられてしまった。1993年にクリントン政権が発足すると、NII（National Information Infrastructure:全米情報基盤）構想がスタートし、全国的な情報インフラの整備につとめた。</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3147045"/>
            <a:ext cx="8204448" cy="1362075"/>
          </a:xfrm>
        </p:spPr>
        <p:txBody>
          <a:bodyPr>
            <a:noAutofit/>
          </a:bodyPr>
          <a:lstStyle/>
          <a:p>
            <a:r>
              <a:rPr lang="ja-JP" altLang="en-US" sz="5400" dirty="0" smtClean="0"/>
              <a:t>マップ＋グラス＋人工知能</a:t>
            </a:r>
            <a:endParaRPr kumimoji="1" lang="ja-JP" altLang="en-US" sz="5400" dirty="0"/>
          </a:p>
        </p:txBody>
      </p:sp>
      <p:sp>
        <p:nvSpPr>
          <p:cNvPr id="5" name="テキスト プレースホルダ 4"/>
          <p:cNvSpPr>
            <a:spLocks noGrp="1"/>
          </p:cNvSpPr>
          <p:nvPr>
            <p:ph type="body" idx="1"/>
          </p:nvPr>
        </p:nvSpPr>
        <p:spPr>
          <a:xfrm>
            <a:off x="179512" y="1208733"/>
            <a:ext cx="8640960" cy="1500187"/>
          </a:xfrm>
          <a:solidFill>
            <a:srgbClr val="FFFF00"/>
          </a:solidFill>
        </p:spPr>
        <p:txBody>
          <a:bodyPr>
            <a:noAutofit/>
          </a:bodyPr>
          <a:lstStyle/>
          <a:p>
            <a:r>
              <a:rPr lang="ja-JP" altLang="en-US" sz="4800" b="1" dirty="0" smtClean="0">
                <a:solidFill>
                  <a:schemeClr val="tx1">
                    <a:lumMod val="95000"/>
                    <a:lumOff val="5000"/>
                  </a:schemeClr>
                </a:solidFill>
              </a:rPr>
              <a:t>グーグル、世界を支配する日？</a:t>
            </a:r>
            <a:endParaRPr kumimoji="1" lang="ja-JP" altLang="en-US" sz="4800" dirty="0">
              <a:solidFill>
                <a:schemeClr val="tx1">
                  <a:lumMod val="95000"/>
                  <a:lumOff val="5000"/>
                </a:schemeClr>
              </a:solidFill>
            </a:endParaRPr>
          </a:p>
        </p:txBody>
      </p:sp>
      <p:sp>
        <p:nvSpPr>
          <p:cNvPr id="6" name="タイトル 1"/>
          <p:cNvSpPr txBox="1">
            <a:spLocks/>
          </p:cNvSpPr>
          <p:nvPr/>
        </p:nvSpPr>
        <p:spPr>
          <a:xfrm>
            <a:off x="179512" y="4446240"/>
            <a:ext cx="8589640" cy="1143000"/>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4800" b="1" i="0" u="none" strike="noStrike" kern="1200" cap="all" spc="0" normalizeH="0" baseline="0" noProof="0" dirty="0" smtClean="0">
                <a:ln>
                  <a:noFill/>
                </a:ln>
                <a:solidFill>
                  <a:schemeClr val="tx1"/>
                </a:solidFill>
                <a:effectLst/>
                <a:uLnTx/>
                <a:uFillTx/>
                <a:latin typeface="+mj-lt"/>
                <a:ea typeface="+mj-ea"/>
                <a:cs typeface="+mj-cs"/>
              </a:rPr>
              <a:t>全情報デジタル化で目指す未来</a:t>
            </a:r>
            <a:endParaRPr kumimoji="1" lang="ja-JP" altLang="en-US" sz="4800" b="1"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6480720"/>
          </a:xfrm>
        </p:spPr>
        <p:txBody>
          <a:bodyPr>
            <a:normAutofit/>
          </a:bodyPr>
          <a:lstStyle/>
          <a:p>
            <a:r>
              <a:rPr lang="ja-JP" altLang="ja-JP" sz="3600" dirty="0" smtClean="0"/>
              <a:t>スマートフォン利用オンデマンド配車サービス</a:t>
            </a:r>
            <a:r>
              <a:rPr lang="ja-JP" altLang="en-US" sz="3600" dirty="0" smtClean="0"/>
              <a:t>Ｕｂｅｒの日本上陸</a:t>
            </a:r>
            <a:endParaRPr lang="en-US" altLang="ja-JP" sz="3600" dirty="0" smtClean="0"/>
          </a:p>
          <a:p>
            <a:r>
              <a:rPr lang="ja-JP" altLang="ja-JP" sz="3600" dirty="0" smtClean="0"/>
              <a:t>米国発サービスが</a:t>
            </a:r>
            <a:r>
              <a:rPr lang="ja-JP" altLang="ja-JP" sz="3600" dirty="0" smtClean="0">
                <a:solidFill>
                  <a:srgbClr val="FF0000"/>
                </a:solidFill>
              </a:rPr>
              <a:t>ひっそりと</a:t>
            </a:r>
            <a:r>
              <a:rPr lang="ja-JP" altLang="ja-JP" sz="3600" dirty="0" smtClean="0"/>
              <a:t>日本で開始</a:t>
            </a:r>
          </a:p>
          <a:p>
            <a:r>
              <a:rPr lang="ja-JP" altLang="ja-JP" sz="3600" dirty="0" smtClean="0"/>
              <a:t>世界</a:t>
            </a:r>
            <a:r>
              <a:rPr lang="en-US" altLang="ja-JP" sz="3600" dirty="0" smtClean="0"/>
              <a:t>22</a:t>
            </a:r>
            <a:r>
              <a:rPr lang="ja-JP" altLang="ja-JP" sz="3600" dirty="0" smtClean="0"/>
              <a:t>カ国でサービスを展開</a:t>
            </a:r>
            <a:endParaRPr lang="en-US" altLang="ja-JP" sz="3600" dirty="0" smtClean="0"/>
          </a:p>
          <a:p>
            <a:r>
              <a:rPr lang="ja-JP" altLang="ja-JP" sz="3600" dirty="0" smtClean="0"/>
              <a:t>キャッシュレス、指定場所へ配車</a:t>
            </a:r>
            <a:endParaRPr lang="en-US" altLang="ja-JP" sz="3600" dirty="0" smtClean="0"/>
          </a:p>
          <a:p>
            <a:r>
              <a:rPr lang="ja-JP" altLang="ja-JP" sz="3600" dirty="0" smtClean="0"/>
              <a:t>メールで領収書</a:t>
            </a:r>
            <a:r>
              <a:rPr lang="ja-JP" altLang="en-US" sz="3600" dirty="0" smtClean="0"/>
              <a:t>送信</a:t>
            </a:r>
            <a:r>
              <a:rPr lang="ja-JP" altLang="ja-JP" sz="3600" dirty="0" smtClean="0"/>
              <a:t>、運転手評価</a:t>
            </a:r>
            <a:r>
              <a:rPr lang="ja-JP" altLang="en-US" sz="3600" dirty="0" smtClean="0"/>
              <a:t>可能</a:t>
            </a:r>
            <a:endParaRPr lang="ja-JP" altLang="ja-JP" sz="3600" dirty="0" smtClean="0"/>
          </a:p>
          <a:p>
            <a:r>
              <a:rPr lang="ja-JP" altLang="ja-JP" sz="3600" dirty="0" smtClean="0"/>
              <a:t>六本木周辺</a:t>
            </a:r>
            <a:r>
              <a:rPr lang="ja-JP" altLang="en-US" sz="3600" dirty="0" smtClean="0"/>
              <a:t>で</a:t>
            </a:r>
            <a:r>
              <a:rPr lang="ja-JP" altLang="ja-JP" sz="3600" dirty="0" smtClean="0"/>
              <a:t>試験的にサービスを展開</a:t>
            </a:r>
            <a:endParaRPr lang="en-US" altLang="ja-JP" sz="3600" dirty="0" smtClean="0"/>
          </a:p>
          <a:p>
            <a:r>
              <a:rPr lang="ja-JP" altLang="ja-JP" sz="3600" dirty="0" smtClean="0"/>
              <a:t>料金は、基本料金が</a:t>
            </a:r>
            <a:r>
              <a:rPr lang="en-US" altLang="ja-JP" sz="3600" dirty="0" smtClean="0"/>
              <a:t>100</a:t>
            </a:r>
            <a:r>
              <a:rPr lang="ja-JP" altLang="ja-JP" sz="3600" dirty="0" smtClean="0"/>
              <a:t>円、</a:t>
            </a:r>
            <a:r>
              <a:rPr lang="en-US" altLang="ja-JP" sz="3600" dirty="0" smtClean="0"/>
              <a:t>1km</a:t>
            </a:r>
            <a:r>
              <a:rPr lang="ja-JP" altLang="ja-JP" sz="3600" dirty="0" smtClean="0"/>
              <a:t>ごとに</a:t>
            </a:r>
            <a:r>
              <a:rPr lang="en-US" altLang="ja-JP" sz="3600" dirty="0" smtClean="0"/>
              <a:t>300</a:t>
            </a:r>
            <a:r>
              <a:rPr lang="ja-JP" altLang="ja-JP" sz="3600" dirty="0" smtClean="0"/>
              <a:t>円、</a:t>
            </a:r>
            <a:r>
              <a:rPr lang="en-US" altLang="ja-JP" sz="3600" dirty="0" smtClean="0"/>
              <a:t>1</a:t>
            </a:r>
            <a:r>
              <a:rPr lang="ja-JP" altLang="ja-JP" sz="3600" dirty="0" smtClean="0"/>
              <a:t>分ごとに</a:t>
            </a:r>
            <a:r>
              <a:rPr lang="en-US" altLang="ja-JP" sz="3600" dirty="0" smtClean="0"/>
              <a:t>65</a:t>
            </a:r>
            <a:r>
              <a:rPr lang="ja-JP" altLang="ja-JP" sz="3600" dirty="0" smtClean="0"/>
              <a:t>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0040"/>
            <a:ext cx="8229600" cy="1124744"/>
          </a:xfrm>
          <a:ln>
            <a:solidFill>
              <a:schemeClr val="tx1">
                <a:lumMod val="95000"/>
                <a:lumOff val="5000"/>
              </a:schemeClr>
            </a:solidFill>
          </a:ln>
        </p:spPr>
        <p:txBody>
          <a:bodyPr>
            <a:normAutofit/>
          </a:bodyPr>
          <a:lstStyle/>
          <a:p>
            <a:r>
              <a:rPr lang="ja-JP" altLang="en-US" dirty="0" smtClean="0"/>
              <a:t>人流業発展の兆し</a:t>
            </a:r>
            <a:endParaRPr kumimoji="1" lang="ja-JP" altLang="en-US" dirty="0"/>
          </a:p>
        </p:txBody>
      </p:sp>
      <p:sp>
        <p:nvSpPr>
          <p:cNvPr id="3" name="コンテンツ プレースホルダ 2"/>
          <p:cNvSpPr>
            <a:spLocks noGrp="1"/>
          </p:cNvSpPr>
          <p:nvPr>
            <p:ph idx="1"/>
          </p:nvPr>
        </p:nvSpPr>
        <p:spPr>
          <a:xfrm>
            <a:off x="457200" y="2071389"/>
            <a:ext cx="8507288" cy="4525963"/>
          </a:xfrm>
        </p:spPr>
        <p:txBody>
          <a:bodyPr>
            <a:normAutofit/>
          </a:bodyPr>
          <a:lstStyle/>
          <a:p>
            <a:r>
              <a:rPr lang="ja-JP" altLang="en-US" dirty="0" smtClean="0"/>
              <a:t>旅行業として展開（ＪＴＢがバス・タクシーを商品に組込むのと同様）</a:t>
            </a:r>
            <a:endParaRPr lang="en-US" altLang="ja-JP" dirty="0" smtClean="0"/>
          </a:p>
          <a:p>
            <a:r>
              <a:rPr lang="ja-JP" altLang="en-US" dirty="0" smtClean="0"/>
              <a:t>物流では当たり前の利用運送的ビジネス</a:t>
            </a:r>
            <a:endParaRPr lang="en-US" altLang="ja-JP" dirty="0" smtClean="0"/>
          </a:p>
          <a:p>
            <a:r>
              <a:rPr lang="ja-JP" altLang="en-US" dirty="0" smtClean="0"/>
              <a:t>クラウド（アプリ）を活用しているから、システム開発コストが安く済む</a:t>
            </a:r>
            <a:endParaRPr lang="en-US" altLang="ja-JP" dirty="0" smtClean="0"/>
          </a:p>
          <a:p>
            <a:r>
              <a:rPr lang="ja-JP" altLang="en-US" dirty="0" smtClean="0"/>
              <a:t>ＧＯＯＧＬＥが展開、</a:t>
            </a:r>
            <a:r>
              <a:rPr lang="ja-JP" altLang="en-US" dirty="0" smtClean="0">
                <a:solidFill>
                  <a:srgbClr val="FF0000"/>
                </a:solidFill>
              </a:rPr>
              <a:t>単なる配車道具</a:t>
            </a:r>
            <a:r>
              <a:rPr lang="ja-JP" altLang="en-US" dirty="0" smtClean="0"/>
              <a:t>には終わらない可能性</a:t>
            </a:r>
            <a:endParaRPr lang="en-US" altLang="ja-JP" dirty="0" smtClean="0"/>
          </a:p>
          <a:p>
            <a:endParaRPr lang="ja-JP" altLang="ja-JP" dirty="0" smtClean="0"/>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9525">
            <a:solidFill>
              <a:schemeClr val="tx1"/>
            </a:solidFill>
          </a:ln>
        </p:spPr>
        <p:txBody>
          <a:bodyPr>
            <a:normAutofit/>
          </a:bodyPr>
          <a:lstStyle/>
          <a:p>
            <a:r>
              <a:rPr lang="ja-JP" altLang="en-US" b="1" dirty="0" smtClean="0"/>
              <a:t>単なる</a:t>
            </a:r>
            <a:r>
              <a:rPr lang="ja-JP" altLang="ja-JP" b="1" dirty="0" smtClean="0"/>
              <a:t>スマホ配車</a:t>
            </a:r>
            <a:r>
              <a:rPr lang="ja-JP" altLang="en-US" b="1" dirty="0" smtClean="0"/>
              <a:t>ではダメ！</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日本交通は、日本マイクロソフトと展開</a:t>
            </a:r>
            <a:endParaRPr lang="en-US" altLang="ja-JP" dirty="0" smtClean="0"/>
          </a:p>
          <a:p>
            <a:r>
              <a:rPr lang="ja-JP" altLang="ja-JP" dirty="0" smtClean="0"/>
              <a:t>エムケイグループ「</a:t>
            </a:r>
            <a:r>
              <a:rPr lang="en-US" altLang="ja-JP" dirty="0" err="1" smtClean="0"/>
              <a:t>MKスマホ配車</a:t>
            </a:r>
            <a:r>
              <a:rPr lang="ja-JP" altLang="ja-JP" dirty="0" smtClean="0"/>
              <a:t>」</a:t>
            </a:r>
            <a:endParaRPr lang="en-US" altLang="ja-JP" dirty="0" smtClean="0"/>
          </a:p>
          <a:p>
            <a:r>
              <a:rPr lang="ja-JP" altLang="ja-JP" dirty="0" smtClean="0"/>
              <a:t>英国</a:t>
            </a:r>
            <a:r>
              <a:rPr lang="en-US" altLang="ja-JP" dirty="0" err="1" smtClean="0"/>
              <a:t>Hailo</a:t>
            </a:r>
            <a:r>
              <a:rPr lang="en-US" altLang="ja-JP" dirty="0" smtClean="0"/>
              <a:t> Network Holdings</a:t>
            </a:r>
            <a:r>
              <a:rPr lang="ja-JP" altLang="en-US" dirty="0" smtClean="0"/>
              <a:t>は</a:t>
            </a:r>
            <a:r>
              <a:rPr lang="ja-JP" altLang="ja-JP" dirty="0" smtClean="0"/>
              <a:t>大阪エリアで試験的にサービスを展開</a:t>
            </a:r>
            <a:endParaRPr lang="en-US" altLang="ja-JP" dirty="0" smtClean="0"/>
          </a:p>
          <a:p>
            <a:r>
              <a:rPr lang="ja-JP" altLang="ja-JP" b="1" dirty="0" smtClean="0"/>
              <a:t>東京ハイヤー・タクシー協会「今すぐタクシー」に応える配車アプリ「スマホ</a:t>
            </a:r>
            <a:r>
              <a:rPr lang="en-US" altLang="ja-JP" b="1" dirty="0" smtClean="0"/>
              <a:t> de </a:t>
            </a:r>
            <a:r>
              <a:rPr lang="ja-JP" altLang="ja-JP" b="1" dirty="0" smtClean="0"/>
              <a:t>タッくん」</a:t>
            </a:r>
            <a:endParaRPr lang="en-US" altLang="ja-JP" dirty="0" smtClean="0"/>
          </a:p>
          <a:p>
            <a:endParaRPr lang="ja-JP" altLang="en-US" dirty="0" smtClean="0"/>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lang="ja-JP" altLang="en-US" dirty="0" smtClean="0"/>
              <a:t>単なる「スマホ観光」の認識</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広がる“スマホ観光” 　日本では携帯電話のほぼ２台に１台の割合まで普及が進んだスマートフォン。多機能携帯電話の名称そのままに、インターネットのホームページへのアクセスなどが簡単で、日本人旅行者はもちろん訪日外国人旅行者にもスマホで観光情報を入手する人が増えている。</a:t>
            </a:r>
            <a:endParaRPr lang="en-US" altLang="ja-JP" dirty="0" smtClean="0"/>
          </a:p>
          <a:p>
            <a:r>
              <a:rPr lang="ja-JP" altLang="en-US" dirty="0" smtClean="0"/>
              <a:t>観光庁とＪＴＢ総合研究所の調査から、“スマホ観光”の現状（？）</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ＧＯＯＧＬＥ戦略</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2008</a:t>
            </a:r>
            <a:r>
              <a:rPr lang="ja-JP" altLang="ja-JP" dirty="0" smtClean="0"/>
              <a:t>年には携帯電話事業に参入</a:t>
            </a:r>
            <a:r>
              <a:rPr lang="en-US" altLang="ja-JP" dirty="0" smtClean="0"/>
              <a:t>Android</a:t>
            </a:r>
            <a:r>
              <a:rPr lang="ja-JP" altLang="ja-JP" dirty="0" smtClean="0"/>
              <a:t>携帯を提供</a:t>
            </a:r>
          </a:p>
          <a:p>
            <a:r>
              <a:rPr lang="en-US" altLang="ja-JP" dirty="0" smtClean="0"/>
              <a:t>2014</a:t>
            </a:r>
            <a:r>
              <a:rPr lang="ja-JP" altLang="ja-JP" dirty="0" smtClean="0"/>
              <a:t>年</a:t>
            </a:r>
            <a:r>
              <a:rPr lang="en-US" altLang="ja-JP" dirty="0" smtClean="0"/>
              <a:t>1</a:t>
            </a:r>
            <a:r>
              <a:rPr lang="ja-JP" altLang="ja-JP" dirty="0" smtClean="0"/>
              <a:t>月には自動車メーカー共同で、</a:t>
            </a:r>
            <a:r>
              <a:rPr lang="en-US" altLang="ja-JP" dirty="0" smtClean="0"/>
              <a:t>Android</a:t>
            </a:r>
            <a:r>
              <a:rPr lang="ja-JP" altLang="ja-JP" dirty="0" smtClean="0"/>
              <a:t>搭載自動車開発を目指す業界団体「</a:t>
            </a:r>
            <a:r>
              <a:rPr lang="en-US" altLang="ja-JP" dirty="0" smtClean="0"/>
              <a:t>Open Automotive Alliance</a:t>
            </a:r>
            <a:r>
              <a:rPr lang="ja-JP" altLang="ja-JP" dirty="0" smtClean="0"/>
              <a:t>」を設立</a:t>
            </a:r>
          </a:p>
          <a:p>
            <a:r>
              <a:rPr kumimoji="1" lang="ja-JP" altLang="en-US" dirty="0" smtClean="0"/>
              <a:t>人流業のビジネスモデルを確立するのはＧＯＯＧＬＥ</a:t>
            </a:r>
            <a:endParaRPr kumimoji="1" lang="en-US" altLang="ja-JP" dirty="0" smtClean="0"/>
          </a:p>
          <a:p>
            <a:r>
              <a:rPr lang="ja-JP" altLang="en-US" dirty="0" smtClean="0"/>
              <a:t>ようやく物流業に匹敵するものが登場の兆し</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lumMod val="95000"/>
                <a:lumOff val="5000"/>
              </a:schemeClr>
            </a:solidFill>
          </a:ln>
        </p:spPr>
        <p:txBody>
          <a:bodyPr>
            <a:normAutofit/>
          </a:bodyPr>
          <a:lstStyle/>
          <a:p>
            <a:r>
              <a:rPr lang="en-US" altLang="ja-JP" dirty="0" smtClean="0"/>
              <a:t>Google Maps</a:t>
            </a:r>
            <a:r>
              <a:rPr lang="ja-JP" altLang="ja-JP" dirty="0" smtClean="0"/>
              <a:t>と</a:t>
            </a:r>
            <a:r>
              <a:rPr lang="en-US" altLang="ja-JP" dirty="0" smtClean="0"/>
              <a:t>Street View</a:t>
            </a:r>
            <a:endParaRPr kumimoji="1" lang="ja-JP" altLang="en-US" dirty="0"/>
          </a:p>
        </p:txBody>
      </p:sp>
      <p:sp>
        <p:nvSpPr>
          <p:cNvPr id="3" name="コンテンツ プレースホルダ 2"/>
          <p:cNvSpPr>
            <a:spLocks noGrp="1"/>
          </p:cNvSpPr>
          <p:nvPr>
            <p:ph idx="1"/>
          </p:nvPr>
        </p:nvSpPr>
        <p:spPr>
          <a:xfrm>
            <a:off x="323528" y="1340768"/>
            <a:ext cx="8363272" cy="5517232"/>
          </a:xfrm>
        </p:spPr>
        <p:txBody>
          <a:bodyPr>
            <a:normAutofit/>
          </a:bodyPr>
          <a:lstStyle/>
          <a:p>
            <a:r>
              <a:rPr lang="ja-JP" altLang="ja-JP" dirty="0" smtClean="0"/>
              <a:t>地球上すべての地理情報をデータ化</a:t>
            </a:r>
            <a:endParaRPr lang="en-US" altLang="ja-JP" dirty="0" smtClean="0"/>
          </a:p>
          <a:p>
            <a:r>
              <a:rPr lang="ja-JP" altLang="ja-JP" dirty="0" smtClean="0"/>
              <a:t>航空写真地図、地表の風景</a:t>
            </a:r>
            <a:r>
              <a:rPr lang="ja-JP" altLang="en-US" dirty="0" smtClean="0"/>
              <a:t>、</a:t>
            </a:r>
            <a:r>
              <a:rPr lang="ja-JP" altLang="ja-JP" dirty="0" smtClean="0"/>
              <a:t>地下施設、建物内などの実際の画像を無料で提供</a:t>
            </a:r>
            <a:endParaRPr lang="en-US" altLang="ja-JP" dirty="0" smtClean="0"/>
          </a:p>
          <a:p>
            <a:r>
              <a:rPr lang="ja-JP" altLang="ja-JP" dirty="0" smtClean="0"/>
              <a:t>リアリティの高い</a:t>
            </a:r>
            <a:r>
              <a:rPr lang="en-US" altLang="ja-JP" dirty="0" smtClean="0"/>
              <a:t>3D Earth</a:t>
            </a:r>
            <a:r>
              <a:rPr lang="ja-JP" altLang="ja-JP" dirty="0" smtClean="0"/>
              <a:t>ビューサービス開始</a:t>
            </a:r>
            <a:endParaRPr lang="en-US" altLang="ja-JP" dirty="0" smtClean="0"/>
          </a:p>
          <a:p>
            <a:r>
              <a:rPr lang="en-US" altLang="ja-JP" b="1" dirty="0" smtClean="0"/>
              <a:t>Street View</a:t>
            </a:r>
            <a:r>
              <a:rPr lang="ja-JP" altLang="ja-JP" dirty="0" smtClean="0"/>
              <a:t>の撮影は</a:t>
            </a:r>
            <a:r>
              <a:rPr lang="ja-JP" altLang="en-US" dirty="0" smtClean="0"/>
              <a:t>、</a:t>
            </a:r>
            <a:r>
              <a:rPr lang="ja-JP" altLang="ja-JP" dirty="0" smtClean="0"/>
              <a:t>一般的な地表（道路）での車載カメラによる撮影は、特に変化の激しい都市部では定期的に</a:t>
            </a:r>
            <a:r>
              <a:rPr lang="ja-JP" altLang="en-US" dirty="0" smtClean="0"/>
              <a:t>継続</a:t>
            </a:r>
            <a:endParaRPr lang="en-US" altLang="ja-JP" dirty="0" smtClean="0"/>
          </a:p>
          <a:p>
            <a:r>
              <a:rPr lang="ja-JP" altLang="ja-JP" dirty="0" smtClean="0"/>
              <a:t>主要な駅、地下街、大型商業施設をはじめ、富士山の</a:t>
            </a:r>
            <a:r>
              <a:rPr lang="en-US" altLang="ja-JP" dirty="0" smtClean="0"/>
              <a:t>Street View</a:t>
            </a:r>
            <a:r>
              <a:rPr lang="ja-JP" altLang="ja-JP" dirty="0" err="1" smtClean="0"/>
              <a:t>まで</a:t>
            </a:r>
            <a:r>
              <a:rPr lang="ja-JP" altLang="ja-JP" dirty="0" smtClean="0"/>
              <a:t>公開されるという、徹底した撮影を全世界で展開</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836712"/>
            <a:ext cx="7772400" cy="4563938"/>
          </a:xfrm>
          <a:ln>
            <a:solidFill>
              <a:schemeClr val="tx1">
                <a:lumMod val="95000"/>
                <a:lumOff val="5000"/>
              </a:schemeClr>
            </a:solidFill>
          </a:ln>
        </p:spPr>
        <p:txBody>
          <a:bodyPr>
            <a:normAutofit/>
          </a:bodyPr>
          <a:lstStyle/>
          <a:p>
            <a:r>
              <a:rPr lang="ja-JP" altLang="en-US" dirty="0" smtClean="0"/>
              <a:t>都市デザイン論　第十一回　</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ja-JP" altLang="ja-JP" dirty="0" smtClean="0"/>
              <a:t>情報</a:t>
            </a:r>
            <a:r>
              <a:rPr lang="ja-JP" altLang="en-US" dirty="0" smtClean="0"/>
              <a:t>と都市</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dirty="0" smtClean="0"/>
              <a:t>Android OS</a:t>
            </a:r>
            <a:r>
              <a:rPr lang="ja-JP" altLang="ja-JP" dirty="0" smtClean="0"/>
              <a:t>で動作する</a:t>
            </a:r>
            <a:r>
              <a:rPr lang="en-US" altLang="ja-JP" dirty="0" smtClean="0"/>
              <a:t>Google Glass</a:t>
            </a:r>
            <a:endParaRPr kumimoji="1" lang="ja-JP" altLang="en-US" dirty="0"/>
          </a:p>
        </p:txBody>
      </p:sp>
      <p:sp>
        <p:nvSpPr>
          <p:cNvPr id="3" name="コンテンツ プレースホルダ 2"/>
          <p:cNvSpPr>
            <a:spLocks noGrp="1"/>
          </p:cNvSpPr>
          <p:nvPr>
            <p:ph idx="1"/>
          </p:nvPr>
        </p:nvSpPr>
        <p:spPr>
          <a:xfrm>
            <a:off x="457200" y="1600200"/>
            <a:ext cx="8229600" cy="4565104"/>
          </a:xfrm>
        </p:spPr>
        <p:txBody>
          <a:bodyPr>
            <a:normAutofit fontScale="85000" lnSpcReduction="10000"/>
          </a:bodyPr>
          <a:lstStyle/>
          <a:p>
            <a:r>
              <a:rPr lang="ja-JP" altLang="ja-JP" dirty="0" smtClean="0"/>
              <a:t>コンピュータを中心に音楽、映画などのコンテンツを楽しむ「</a:t>
            </a:r>
            <a:r>
              <a:rPr lang="en-US" altLang="ja-JP" dirty="0" smtClean="0"/>
              <a:t>IT</a:t>
            </a:r>
            <a:r>
              <a:rPr lang="ja-JP" altLang="ja-JP" dirty="0" smtClean="0"/>
              <a:t>生態系」の原点、アップルの「デジタルハブ構想」を</a:t>
            </a:r>
            <a:r>
              <a:rPr lang="en-US" altLang="ja-JP" dirty="0" smtClean="0"/>
              <a:t>iTunes Store</a:t>
            </a:r>
            <a:r>
              <a:rPr lang="ja-JP" altLang="ja-JP" dirty="0" smtClean="0"/>
              <a:t>と</a:t>
            </a:r>
            <a:r>
              <a:rPr lang="en-US" altLang="ja-JP" dirty="0" smtClean="0"/>
              <a:t>iPod</a:t>
            </a:r>
            <a:r>
              <a:rPr lang="ja-JP" altLang="ja-JP" dirty="0" smtClean="0"/>
              <a:t>で実現し、今や</a:t>
            </a:r>
            <a:r>
              <a:rPr lang="en-US" altLang="ja-JP" dirty="0" err="1" smtClean="0"/>
              <a:t>iPhone</a:t>
            </a:r>
            <a:r>
              <a:rPr lang="ja-JP" altLang="ja-JP" dirty="0" smtClean="0"/>
              <a:t>の発明によって巨大なエコシステムが構築されたように、</a:t>
            </a:r>
            <a:r>
              <a:rPr lang="en-US" altLang="ja-JP" dirty="0" smtClean="0"/>
              <a:t>Google</a:t>
            </a:r>
            <a:r>
              <a:rPr lang="ja-JP" altLang="ja-JP" dirty="0" smtClean="0"/>
              <a:t>の目指す未来には</a:t>
            </a:r>
            <a:r>
              <a:rPr lang="en-US" altLang="ja-JP" dirty="0" smtClean="0"/>
              <a:t>Android</a:t>
            </a:r>
            <a:r>
              <a:rPr lang="ja-JP" altLang="ja-JP" dirty="0" smtClean="0"/>
              <a:t>がある</a:t>
            </a:r>
          </a:p>
          <a:p>
            <a:r>
              <a:rPr lang="ja-JP" altLang="ja-JP" dirty="0" smtClean="0"/>
              <a:t>その</a:t>
            </a:r>
            <a:r>
              <a:rPr lang="en-US" altLang="ja-JP" dirty="0" smtClean="0"/>
              <a:t>1</a:t>
            </a:r>
            <a:r>
              <a:rPr lang="ja-JP" altLang="ja-JP" dirty="0" smtClean="0"/>
              <a:t>つが</a:t>
            </a:r>
            <a:r>
              <a:rPr lang="en-US" altLang="ja-JP" dirty="0" smtClean="0"/>
              <a:t>Android OS</a:t>
            </a:r>
            <a:r>
              <a:rPr lang="ja-JP" altLang="ja-JP" dirty="0" smtClean="0"/>
              <a:t>で動作する</a:t>
            </a:r>
            <a:r>
              <a:rPr lang="en-US" altLang="ja-JP" dirty="0" smtClean="0">
                <a:solidFill>
                  <a:srgbClr val="FF0000"/>
                </a:solidFill>
              </a:rPr>
              <a:t>Google Glass</a:t>
            </a:r>
            <a:r>
              <a:rPr lang="ja-JP" altLang="ja-JP" dirty="0" err="1" smtClean="0"/>
              <a:t>。</a:t>
            </a:r>
            <a:r>
              <a:rPr lang="ja-JP" altLang="ja-JP" dirty="0" smtClean="0"/>
              <a:t>これはメガネの形をしたヘッドマウントデバイスで、</a:t>
            </a:r>
            <a:r>
              <a:rPr lang="en-US" altLang="ja-JP" dirty="0" smtClean="0"/>
              <a:t>Google</a:t>
            </a:r>
            <a:r>
              <a:rPr lang="ja-JP" altLang="ja-JP" dirty="0" smtClean="0"/>
              <a:t>サービス上で保存しているさまざまな情報を視界に映し出したり、逆にカメラで撮影・記録して</a:t>
            </a:r>
            <a:r>
              <a:rPr lang="en-US" altLang="ja-JP" dirty="0" smtClean="0"/>
              <a:t>Google</a:t>
            </a:r>
            <a:r>
              <a:rPr lang="ja-JP" altLang="ja-JP" dirty="0" smtClean="0"/>
              <a:t>サービス上で活用することもできる。</a:t>
            </a:r>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pr.c.yimg.jp/im_sigg.ReLzVcdT4bSMaQJ0jPHHg---x585-n1/amd/20140127-00031992-roupeiro-000-56-view.jpg"/>
          <p:cNvPicPr>
            <a:picLocks noChangeAspect="1" noChangeArrowheads="1"/>
          </p:cNvPicPr>
          <p:nvPr/>
        </p:nvPicPr>
        <p:blipFill>
          <a:blip r:embed="rId3" cstate="print"/>
          <a:srcRect/>
          <a:stretch>
            <a:fillRect/>
          </a:stretch>
        </p:blipFill>
        <p:spPr bwMode="auto">
          <a:xfrm>
            <a:off x="311779" y="1196752"/>
            <a:ext cx="8706618" cy="489654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ja-JP" altLang="en-US" dirty="0" smtClean="0"/>
              <a:t>声やまぶたの動きで操作できる、メガネ型のウェアラブルコンピュータ</a:t>
            </a:r>
            <a:r>
              <a:rPr lang="en-US" altLang="ja-JP" dirty="0" smtClean="0"/>
              <a:t>Google Glass</a:t>
            </a:r>
            <a:r>
              <a:rPr lang="ja-JP" altLang="en-US" dirty="0" smtClean="0"/>
              <a:t>は、目の前の仮想ディスプレイに地図やメールなどの情報を映し出すことができるとともに、見ている風景を静止画や動画として記録する機能をもっている</a:t>
            </a:r>
            <a:endParaRPr lang="en-US" altLang="ja-JP"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tx1">
                <a:lumMod val="95000"/>
                <a:lumOff val="5000"/>
              </a:schemeClr>
            </a:solidFill>
          </a:ln>
        </p:spPr>
        <p:txBody>
          <a:bodyPr>
            <a:normAutofit fontScale="90000"/>
          </a:bodyPr>
          <a:lstStyle/>
          <a:p>
            <a:r>
              <a:rPr kumimoji="1" lang="en-US" altLang="ja-JP" dirty="0" smtClean="0"/>
              <a:t>GOOGLE</a:t>
            </a:r>
            <a:r>
              <a:rPr kumimoji="1" lang="ja-JP" altLang="en-US" dirty="0" smtClean="0"/>
              <a:t>　グラス</a:t>
            </a:r>
            <a:r>
              <a:rPr kumimoji="1" lang="en-US" altLang="ja-JP" dirty="0" smtClean="0"/>
              <a:t/>
            </a:r>
            <a:br>
              <a:rPr kumimoji="1" lang="en-US" altLang="ja-JP" dirty="0" smtClean="0"/>
            </a:br>
            <a:r>
              <a:rPr lang="ja-JP" altLang="en-US" dirty="0" smtClean="0"/>
              <a:t>メガネ型情報通信端末</a:t>
            </a:r>
            <a:endParaRPr kumimoji="1" lang="ja-JP" altLang="en-US" dirty="0"/>
          </a:p>
        </p:txBody>
      </p:sp>
      <p:sp>
        <p:nvSpPr>
          <p:cNvPr id="3" name="コンテンツ プレースホルダ 2"/>
          <p:cNvSpPr>
            <a:spLocks noGrp="1"/>
          </p:cNvSpPr>
          <p:nvPr>
            <p:ph idx="1"/>
          </p:nvPr>
        </p:nvSpPr>
        <p:spPr>
          <a:xfrm>
            <a:off x="457200" y="1556792"/>
            <a:ext cx="8229600" cy="5112568"/>
          </a:xfrm>
        </p:spPr>
        <p:txBody>
          <a:bodyPr>
            <a:normAutofit fontScale="92500"/>
          </a:bodyPr>
          <a:lstStyle/>
          <a:p>
            <a:r>
              <a:rPr lang="en-US" altLang="ja-JP" dirty="0" smtClean="0"/>
              <a:t>Google Maps</a:t>
            </a:r>
            <a:r>
              <a:rPr lang="ja-JP" altLang="ja-JP" dirty="0" smtClean="0"/>
              <a:t>や</a:t>
            </a:r>
            <a:r>
              <a:rPr lang="en-US" altLang="ja-JP" dirty="0" err="1" smtClean="0"/>
              <a:t>Steet</a:t>
            </a:r>
            <a:r>
              <a:rPr lang="en-US" altLang="ja-JP" dirty="0" smtClean="0"/>
              <a:t> View</a:t>
            </a:r>
            <a:r>
              <a:rPr lang="ja-JP" altLang="ja-JP" dirty="0" smtClean="0"/>
              <a:t>の映像表示。映像と文字情報で道案内。音声認識機能を備え</a:t>
            </a:r>
            <a:r>
              <a:rPr lang="ja-JP" altLang="en-US" dirty="0" smtClean="0"/>
              <a:t>る</a:t>
            </a:r>
            <a:endParaRPr lang="ja-JP" altLang="ja-JP" dirty="0" smtClean="0"/>
          </a:p>
          <a:p>
            <a:r>
              <a:rPr lang="ja-JP" altLang="ja-JP" dirty="0" smtClean="0"/>
              <a:t>視線追跡による</a:t>
            </a:r>
            <a:r>
              <a:rPr lang="ja-JP" altLang="ja-JP" dirty="0" smtClean="0">
                <a:solidFill>
                  <a:srgbClr val="FF0000"/>
                </a:solidFill>
              </a:rPr>
              <a:t>広告課金システムで特許</a:t>
            </a:r>
            <a:endParaRPr lang="en-US" altLang="ja-JP" dirty="0" smtClean="0">
              <a:solidFill>
                <a:srgbClr val="FF0000"/>
              </a:solidFill>
            </a:endParaRPr>
          </a:p>
          <a:p>
            <a:r>
              <a:rPr lang="ja-JP" altLang="ja-JP" dirty="0" smtClean="0"/>
              <a:t>誰がどのようなものに興味を持っているかをトラッキングし、その商品に近づくと知らせたり自動的に広告が表示されるといった、デジタルサイネージの先を行くことも技術的には可能</a:t>
            </a:r>
            <a:endParaRPr lang="en-US" altLang="ja-JP" dirty="0" smtClean="0"/>
          </a:p>
          <a:p>
            <a:r>
              <a:rPr lang="ja-JP" altLang="ja-JP" dirty="0" smtClean="0"/>
              <a:t>自動車などの</a:t>
            </a:r>
            <a:r>
              <a:rPr lang="ja-JP" altLang="ja-JP" dirty="0" smtClean="0">
                <a:solidFill>
                  <a:srgbClr val="FF0000"/>
                </a:solidFill>
              </a:rPr>
              <a:t>移動体のインテリジェント化</a:t>
            </a:r>
            <a:r>
              <a:rPr lang="ja-JP" altLang="ja-JP" dirty="0" smtClean="0"/>
              <a:t>、さらには、</a:t>
            </a:r>
            <a:r>
              <a:rPr lang="ja-JP" altLang="ja-JP" dirty="0" smtClean="0">
                <a:solidFill>
                  <a:srgbClr val="FF0000"/>
                </a:solidFill>
              </a:rPr>
              <a:t>スマートシティの実現</a:t>
            </a:r>
            <a:r>
              <a:rPr lang="ja-JP" altLang="ja-JP" dirty="0" smtClean="0"/>
              <a:t>など、あらゆる可能性がある</a:t>
            </a:r>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a:bodyPr>
          <a:lstStyle/>
          <a:p>
            <a:r>
              <a:rPr lang="en-US" altLang="ja-JP" b="1" dirty="0" smtClean="0">
                <a:solidFill>
                  <a:schemeClr val="tx1">
                    <a:lumMod val="95000"/>
                    <a:lumOff val="5000"/>
                  </a:schemeClr>
                </a:solidFill>
              </a:rPr>
              <a:t>Google Glass</a:t>
            </a:r>
            <a:r>
              <a:rPr lang="ja-JP" altLang="en-US" b="1" dirty="0" err="1" smtClean="0">
                <a:solidFill>
                  <a:schemeClr val="tx1">
                    <a:lumMod val="95000"/>
                    <a:lumOff val="5000"/>
                  </a:schemeClr>
                </a:solidFill>
              </a:rPr>
              <a:t>と盗撮</a:t>
            </a:r>
            <a:r>
              <a:rPr lang="ja-JP" altLang="en-US" b="1" dirty="0" smtClean="0">
                <a:solidFill>
                  <a:schemeClr val="tx1">
                    <a:lumMod val="95000"/>
                    <a:lumOff val="5000"/>
                  </a:schemeClr>
                </a:solidFill>
              </a:rPr>
              <a:t>問題</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全米映画協会（</a:t>
            </a:r>
            <a:r>
              <a:rPr lang="en-US" altLang="ja-JP" dirty="0" smtClean="0"/>
              <a:t>Motion Picture Association of America</a:t>
            </a:r>
            <a:r>
              <a:rPr lang="ja-JP" altLang="en-US" dirty="0" smtClean="0"/>
              <a:t>）からは「</a:t>
            </a:r>
            <a:r>
              <a:rPr lang="en-US" altLang="ja-JP" dirty="0" smtClean="0"/>
              <a:t>Glass</a:t>
            </a:r>
            <a:r>
              <a:rPr lang="ja-JP" altLang="en-US" dirty="0" smtClean="0"/>
              <a:t>はいまのところコンテンツの盗撮につながるような重要な脅威とは感じられないとの認識」などとする声明</a:t>
            </a:r>
            <a:endParaRPr lang="en-US" altLang="ja-JP" dirty="0" smtClean="0"/>
          </a:p>
          <a:p>
            <a:r>
              <a:rPr lang="en-US" altLang="ja-JP" dirty="0" smtClean="0"/>
              <a:t>Glass</a:t>
            </a:r>
            <a:r>
              <a:rPr lang="ja-JP" altLang="en-US" dirty="0" smtClean="0"/>
              <a:t>に対しては、すでにプライバシーやビジネス、安全上の理由などから規制を求める声が上がっており、米国では一部のバーやカジノ、レストランなどで使用を禁止する動きも進んでいる。</a:t>
            </a:r>
          </a:p>
          <a:p>
            <a:r>
              <a:rPr lang="ja-JP" altLang="en-US" dirty="0" smtClean="0"/>
              <a:t>カリフォルニア州で、自動車運転中に</a:t>
            </a:r>
            <a:r>
              <a:rPr lang="en-US" altLang="ja-JP" dirty="0" smtClean="0"/>
              <a:t>Glass</a:t>
            </a:r>
            <a:r>
              <a:rPr lang="ja-JP" altLang="en-US" dirty="0" smtClean="0"/>
              <a:t>を着用していた女性ドライバーをめぐる裁判も行われていたが、結局「運転中に女性の</a:t>
            </a:r>
            <a:r>
              <a:rPr lang="en-US" altLang="ja-JP" dirty="0" smtClean="0"/>
              <a:t>Glass</a:t>
            </a:r>
            <a:r>
              <a:rPr lang="ja-JP" altLang="en-US" dirty="0" smtClean="0"/>
              <a:t>の電源がオンになっていたことを証明するものがない」としてハイウェイパトロール側の訴えが却下されていた。</a:t>
            </a:r>
          </a:p>
          <a:p>
            <a:endParaRPr lang="en-US" altLang="ja-JP" dirty="0" smtClean="0"/>
          </a:p>
          <a:p>
            <a:endParaRPr lang="ja-JP" altLang="en-US" dirty="0" smtClean="0"/>
          </a:p>
          <a:p>
            <a:endParaRPr lang="ja-JP"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監視カメラ</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Google Glass</a:t>
            </a:r>
            <a:r>
              <a:rPr lang="ja-JP" altLang="en-US" dirty="0" smtClean="0"/>
              <a:t>最大の特徴は、スマートフォンで行っているようなことを、手を使わずに声やまぶたの動きで行うことができ、通信機能を備えているので、見ている風景を他人と同時に共有することもできます。</a:t>
            </a:r>
            <a:endParaRPr lang="en-US" altLang="ja-JP" dirty="0" smtClean="0"/>
          </a:p>
          <a:p>
            <a:r>
              <a:rPr lang="ja-JP" altLang="en-US" dirty="0" smtClean="0"/>
              <a:t>顔写真は、銀行口座、年収についで、他人に知られたくない個人情報の</a:t>
            </a:r>
            <a:r>
              <a:rPr lang="en-US" altLang="ja-JP" dirty="0" smtClean="0"/>
              <a:t>3</a:t>
            </a:r>
            <a:r>
              <a:rPr lang="ja-JP" altLang="en-US" dirty="0" smtClean="0"/>
              <a:t>番目（内閣府</a:t>
            </a:r>
            <a:r>
              <a:rPr lang="en-US" altLang="ja-JP" dirty="0" smtClean="0"/>
              <a:t>2006</a:t>
            </a:r>
            <a:r>
              <a:rPr lang="ja-JP" altLang="en-US" dirty="0" smtClean="0"/>
              <a:t>年世論調査）</a:t>
            </a:r>
            <a:endParaRPr lang="en-US" altLang="ja-JP" dirty="0" smtClean="0"/>
          </a:p>
          <a:p>
            <a:r>
              <a:rPr lang="ja-JP" altLang="en-US" b="1" dirty="0" smtClean="0"/>
              <a:t>顔認証技術</a:t>
            </a:r>
            <a:r>
              <a:rPr lang="ja-JP" altLang="en-US" dirty="0" smtClean="0"/>
              <a:t>を組み合わせ、ネットにアップされている顔写真などと自動照合することによって、向こうから歩いてくる見ず知らずの人が、どこの、だれだかが瞬時に分かる仕組みもすでに実用化</a:t>
            </a:r>
          </a:p>
          <a:p>
            <a:r>
              <a:rPr lang="ja-JP" altLang="en-US" dirty="0" smtClean="0"/>
              <a:t>公共の場で個人的に使用される</a:t>
            </a:r>
            <a:r>
              <a:rPr lang="en-US" altLang="ja-JP" dirty="0" smtClean="0"/>
              <a:t>Google Glass</a:t>
            </a:r>
            <a:r>
              <a:rPr lang="ja-JP" altLang="en-US" dirty="0" smtClean="0"/>
              <a:t>は、まさにプライバシーを侵害する「</a:t>
            </a:r>
            <a:r>
              <a:rPr lang="ja-JP" altLang="en-US" b="1" dirty="0" smtClean="0"/>
              <a:t>動く監視カメラ</a:t>
            </a:r>
            <a:r>
              <a:rPr lang="ja-JP" altLang="en-US" dirty="0" smtClean="0"/>
              <a:t>」となる </a:t>
            </a:r>
          </a:p>
          <a:p>
            <a:endParaRPr lang="ja-JP" altLang="en-US" dirty="0" smtClean="0"/>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19050">
            <a:solidFill>
              <a:schemeClr val="tx1">
                <a:lumMod val="85000"/>
                <a:lumOff val="15000"/>
              </a:schemeClr>
            </a:solidFill>
          </a:ln>
        </p:spPr>
        <p:txBody>
          <a:bodyPr>
            <a:normAutofit fontScale="90000"/>
          </a:bodyPr>
          <a:lstStyle/>
          <a:p>
            <a:r>
              <a:rPr lang="ja-JP" altLang="ja-JP" b="1" dirty="0" smtClean="0"/>
              <a:t>スマートフォン</a:t>
            </a:r>
            <a:r>
              <a:rPr lang="en-US" altLang="ja-JP" b="1" dirty="0" smtClean="0"/>
              <a:t/>
            </a:r>
            <a:br>
              <a:rPr lang="en-US" altLang="ja-JP" b="1" dirty="0" smtClean="0"/>
            </a:br>
            <a:r>
              <a:rPr lang="ja-JP" altLang="ja-JP" b="1" dirty="0" smtClean="0"/>
              <a:t>ホテル入室、チェックイン不要</a:t>
            </a:r>
            <a:endParaRPr kumimoji="1" lang="ja-JP" altLang="en-US" dirty="0"/>
          </a:p>
        </p:txBody>
      </p:sp>
      <p:sp>
        <p:nvSpPr>
          <p:cNvPr id="3" name="コンテンツ プレースホルダ 2"/>
          <p:cNvSpPr>
            <a:spLocks noGrp="1"/>
          </p:cNvSpPr>
          <p:nvPr>
            <p:ph idx="1"/>
          </p:nvPr>
        </p:nvSpPr>
        <p:spPr>
          <a:xfrm>
            <a:off x="457200" y="1268760"/>
            <a:ext cx="8507288" cy="5257800"/>
          </a:xfrm>
        </p:spPr>
        <p:txBody>
          <a:bodyPr>
            <a:noAutofit/>
          </a:bodyPr>
          <a:lstStyle/>
          <a:p>
            <a:r>
              <a:rPr lang="en-US" altLang="ja-JP" dirty="0" smtClean="0"/>
              <a:t> </a:t>
            </a:r>
            <a:r>
              <a:rPr lang="ja-JP" altLang="ja-JP" dirty="0" smtClean="0"/>
              <a:t>スターウッドホテルズ＆リゾートは、スマートフォンで客室利用できるシステムを導入</a:t>
            </a:r>
            <a:r>
              <a:rPr lang="ja-JP" altLang="en-US" dirty="0" smtClean="0"/>
              <a:t>。</a:t>
            </a:r>
            <a:r>
              <a:rPr lang="ja-JP" altLang="ja-JP" dirty="0" smtClean="0"/>
              <a:t>チェックイン手続きは不要</a:t>
            </a:r>
          </a:p>
          <a:p>
            <a:r>
              <a:rPr lang="ja-JP" altLang="ja-JP" dirty="0" smtClean="0"/>
              <a:t>デジタル鍵は、アプリ経由で宿泊客に送信</a:t>
            </a:r>
            <a:r>
              <a:rPr lang="ja-JP" altLang="en-US" dirty="0" smtClean="0"/>
              <a:t>、</a:t>
            </a:r>
            <a:r>
              <a:rPr lang="ja-JP" altLang="ja-JP" dirty="0" smtClean="0"/>
              <a:t>開錠には無線通信機能のブルートゥース利用</a:t>
            </a:r>
          </a:p>
          <a:p>
            <a:r>
              <a:rPr lang="ja-JP" altLang="ja-JP" dirty="0" smtClean="0"/>
              <a:t>スターウッドは世界約１００カ国１１５０のホテルを展開するチェーン。デジタル部門があり、ｉＰａｄ専用アプリの提供、ウェブサイトでの写真共有アプリ活用など、ハイテクを駆使した独自のサービスを打ち出している。</a:t>
            </a:r>
            <a:r>
              <a:rPr lang="en-US" altLang="ja-JP" sz="3600" dirty="0" smtClean="0"/>
              <a:t> </a:t>
            </a:r>
            <a:endParaRPr lang="ja-JP" altLang="ja-JP" sz="3600" dirty="0" smtClean="0"/>
          </a:p>
          <a:p>
            <a:endParaRPr kumimoji="1" lang="ja-JP" alt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kumimoji="1" lang="ja-JP" altLang="en-US" dirty="0" smtClean="0">
                <a:solidFill>
                  <a:schemeClr val="tx1">
                    <a:lumMod val="95000"/>
                    <a:lumOff val="5000"/>
                  </a:schemeClr>
                </a:solidFill>
              </a:rPr>
              <a:t>デジタル人流</a:t>
            </a:r>
            <a:r>
              <a:rPr kumimoji="1" lang="ja-JP" altLang="en-US" dirty="0" smtClean="0"/>
              <a:t>時代の到来</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ウェアラブルコンピュータを装着した人は、交通、買い物、宿泊、入院等を、面倒な手続きを経ることなく、いつでも、どこでも、だれでも、自由に行うことができる</a:t>
            </a:r>
            <a:endParaRPr kumimoji="1" lang="en-US" altLang="ja-JP" dirty="0" smtClean="0"/>
          </a:p>
          <a:p>
            <a:r>
              <a:rPr lang="ja-JP" altLang="en-US" dirty="0" smtClean="0"/>
              <a:t>決済は使い放題料金制度が普及しやすくなり、その制度に入れる商品と入らなくていいものに分離</a:t>
            </a:r>
            <a:endParaRPr lang="en-US" altLang="ja-JP" dirty="0" smtClean="0"/>
          </a:p>
          <a:p>
            <a:r>
              <a:rPr kumimoji="1" lang="ja-JP" altLang="en-US" dirty="0" smtClean="0"/>
              <a:t>マーケティング技術は格段に進歩（ビッグデータ問題）</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回収可能な「ビジネスモデル」の確立</a:t>
            </a:r>
            <a:r>
              <a:rPr kumimoji="1" lang="en-US" altLang="ja-JP" dirty="0" smtClean="0"/>
              <a:t/>
            </a:r>
            <a:br>
              <a:rPr kumimoji="1" lang="en-US" altLang="ja-JP" dirty="0" smtClean="0"/>
            </a:br>
            <a:r>
              <a:rPr lang="ja-JP" altLang="en-US" dirty="0" smtClean="0"/>
              <a:t>ブランドカ　（ディズニー、スタバ等）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①宅急便　　ヒントはＵＳＰ</a:t>
            </a:r>
            <a:endParaRPr kumimoji="1" lang="en-US" altLang="ja-JP" dirty="0" smtClean="0"/>
          </a:p>
          <a:p>
            <a:r>
              <a:rPr lang="ja-JP" altLang="en-US" dirty="0" smtClean="0"/>
              <a:t>①コンビニ　アメリカから輸入</a:t>
            </a:r>
            <a:endParaRPr lang="en-US" altLang="ja-JP" dirty="0" smtClean="0"/>
          </a:p>
          <a:p>
            <a:r>
              <a:rPr kumimoji="1" lang="ja-JP" altLang="en-US" dirty="0" smtClean="0"/>
              <a:t>②人口</a:t>
            </a:r>
            <a:r>
              <a:rPr lang="ja-JP" altLang="en-US" dirty="0" smtClean="0"/>
              <a:t>稠密な日本で本格的発展</a:t>
            </a:r>
            <a:endParaRPr lang="en-US" altLang="ja-JP" dirty="0" smtClean="0"/>
          </a:p>
          <a:p>
            <a:r>
              <a:rPr kumimoji="1" lang="ja-JP" altLang="en-US" dirty="0" smtClean="0"/>
              <a:t>③アジアへ輸出できる「ビジネスモデル」</a:t>
            </a:r>
            <a:endParaRPr kumimoji="1" lang="en-US" altLang="ja-JP" dirty="0" smtClean="0"/>
          </a:p>
          <a:p>
            <a:r>
              <a:rPr lang="en-US" altLang="ja-JP" dirty="0" smtClean="0"/>
              <a:t>15</a:t>
            </a:r>
            <a:r>
              <a:rPr lang="ja-JP" altLang="en-US" dirty="0" smtClean="0"/>
              <a:t>年前モバイル交通革命（総合生活移動産業）を提唱した時のタクシー業界の一部の反応「二番手でよい」</a:t>
            </a:r>
            <a:endParaRPr lang="en-US" altLang="ja-JP" dirty="0" smtClean="0"/>
          </a:p>
          <a:p>
            <a:r>
              <a:rPr kumimoji="1" lang="ja-JP" altLang="en-US" dirty="0" smtClean="0"/>
              <a:t>これではビルゲイツにはなれない</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2130425"/>
            <a:ext cx="7772400" cy="1470025"/>
          </a:xfrm>
          <a:solidFill>
            <a:srgbClr val="FFFF00"/>
          </a:solidFill>
        </p:spPr>
        <p:txBody>
          <a:bodyPr/>
          <a:lstStyle/>
          <a:p>
            <a:pPr algn="l"/>
            <a:r>
              <a:rPr lang="ja-JP" altLang="en-US" dirty="0" smtClean="0"/>
              <a:t>キャッシュレス社会</a:t>
            </a:r>
            <a:endParaRPr kumimoji="1" lang="ja-JP" altLang="en-US" dirty="0"/>
          </a:p>
        </p:txBody>
      </p:sp>
      <p:sp>
        <p:nvSpPr>
          <p:cNvPr id="5" name="サブタイトル 4"/>
          <p:cNvSpPr>
            <a:spLocks noGrp="1"/>
          </p:cNvSpPr>
          <p:nvPr>
            <p:ph type="subTitle" idx="1"/>
          </p:nvPr>
        </p:nvSpPr>
        <p:spPr>
          <a:xfrm>
            <a:off x="395536" y="4052664"/>
            <a:ext cx="8280920" cy="1752600"/>
          </a:xfrm>
        </p:spPr>
        <p:txBody>
          <a:bodyPr>
            <a:normAutofit/>
          </a:bodyPr>
          <a:lstStyle/>
          <a:p>
            <a:pPr algn="l"/>
            <a:r>
              <a:rPr kumimoji="1" lang="ja-JP" altLang="en-US" sz="4400" dirty="0" smtClean="0">
                <a:solidFill>
                  <a:schemeClr val="tx1">
                    <a:lumMod val="95000"/>
                    <a:lumOff val="5000"/>
                  </a:schemeClr>
                </a:solidFill>
              </a:rPr>
              <a:t>電子マネーから使い放題モデルへ</a:t>
            </a:r>
            <a:endParaRPr kumimoji="1" lang="ja-JP" altLang="en-US" sz="4400"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アイデアに嫉妬！海外で実際に存在したクリエイティブな</a:t>
            </a:r>
            <a:r>
              <a:rPr lang="en-US" altLang="ja-JP" b="1" dirty="0" smtClean="0"/>
              <a:t>20</a:t>
            </a:r>
            <a:r>
              <a:rPr lang="ja-JP" altLang="en-US" b="1" dirty="0" smtClean="0"/>
              <a:t>枚の広告</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http://creive.me/archives/4301/</a:t>
            </a:r>
            <a:endParaRPr kumimoji="1" lang="ja-JP" altLang="en-US" dirty="0"/>
          </a:p>
        </p:txBody>
      </p:sp>
      <p:pic>
        <p:nvPicPr>
          <p:cNvPr id="4" name="Picture 4" descr="fedex"/>
          <p:cNvPicPr>
            <a:picLocks noChangeAspect="1" noChangeArrowheads="1"/>
          </p:cNvPicPr>
          <p:nvPr/>
        </p:nvPicPr>
        <p:blipFill>
          <a:blip r:embed="rId3" cstate="print"/>
          <a:srcRect/>
          <a:stretch>
            <a:fillRect/>
          </a:stretch>
        </p:blipFill>
        <p:spPr bwMode="auto">
          <a:xfrm>
            <a:off x="35496" y="3376578"/>
            <a:ext cx="4608512" cy="2766676"/>
          </a:xfrm>
          <a:prstGeom prst="rect">
            <a:avLst/>
          </a:prstGeom>
          <a:noFill/>
        </p:spPr>
      </p:pic>
      <p:pic>
        <p:nvPicPr>
          <p:cNvPr id="17410" name="Picture 2" descr="first">
            <a:hlinkClick r:id="rId4" tooltip="たった1枚に込められたクリエイティブすぎる17個の広告"/>
          </p:cNvPr>
          <p:cNvPicPr>
            <a:picLocks noChangeAspect="1" noChangeArrowheads="1"/>
          </p:cNvPicPr>
          <p:nvPr/>
        </p:nvPicPr>
        <p:blipFill>
          <a:blip r:embed="rId5" cstate="print"/>
          <a:srcRect/>
          <a:stretch>
            <a:fillRect/>
          </a:stretch>
        </p:blipFill>
        <p:spPr bwMode="auto">
          <a:xfrm>
            <a:off x="4571156" y="2103502"/>
            <a:ext cx="4465340" cy="290967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個人認証の確実化と情報保護</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個人認証が確実化されれば、完全キャッシュレス、ドキュメントレス社会が可能</a:t>
            </a:r>
            <a:endParaRPr kumimoji="1" lang="en-US" altLang="ja-JP" dirty="0" smtClean="0"/>
          </a:p>
          <a:p>
            <a:r>
              <a:rPr lang="ja-JP" altLang="en-US" dirty="0" smtClean="0"/>
              <a:t>都市構造も変化　　鉄道駅の改札完全撤廃</a:t>
            </a:r>
            <a:endParaRPr lang="en-US" altLang="ja-JP" dirty="0" smtClean="0"/>
          </a:p>
          <a:p>
            <a:r>
              <a:rPr kumimoji="1" lang="ja-JP" altLang="en-US" dirty="0" smtClean="0"/>
              <a:t>同時に個人情報保護が重要な社会問題化</a:t>
            </a:r>
            <a:endParaRPr kumimoji="1" lang="en-US" altLang="ja-JP" dirty="0" smtClean="0"/>
          </a:p>
          <a:p>
            <a:r>
              <a:rPr lang="ja-JP" altLang="en-US" dirty="0" smtClean="0"/>
              <a:t>完全な</a:t>
            </a:r>
            <a:r>
              <a:rPr lang="ja-JP" altLang="en-US" dirty="0" smtClean="0">
                <a:solidFill>
                  <a:srgbClr val="FF0000"/>
                </a:solidFill>
              </a:rPr>
              <a:t>暗号技術</a:t>
            </a:r>
            <a:r>
              <a:rPr lang="ja-JP" altLang="en-US" dirty="0" smtClean="0"/>
              <a:t>が必要</a:t>
            </a:r>
            <a:endParaRPr lang="en-US" altLang="ja-JP" dirty="0" smtClean="0"/>
          </a:p>
          <a:p>
            <a:r>
              <a:rPr kumimoji="1" lang="ja-JP" altLang="en-US" dirty="0" smtClean="0"/>
              <a:t>量子力学の応用</a:t>
            </a:r>
            <a:r>
              <a:rPr lang="ja-JP" altLang="en-US" dirty="0" smtClean="0"/>
              <a:t>　　</a:t>
            </a:r>
            <a:r>
              <a:rPr kumimoji="1" lang="ja-JP" altLang="en-US" dirty="0" smtClean="0"/>
              <a:t>量子コンピュータの実現</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90000"/>
            </a:schemeClr>
          </a:solidFill>
        </p:spPr>
        <p:txBody>
          <a:bodyPr>
            <a:normAutofit fontScale="90000"/>
          </a:bodyPr>
          <a:lstStyle/>
          <a:p>
            <a:r>
              <a:rPr lang="ja-JP" altLang="en-US" b="1" dirty="0" smtClean="0"/>
              <a:t>可視化した素因数分解で時を刻む</a:t>
            </a:r>
            <a:r>
              <a:rPr lang="en-US" altLang="ja-JP" b="1" dirty="0" err="1" smtClean="0"/>
              <a:t>iOS</a:t>
            </a:r>
            <a:r>
              <a:rPr lang="ja-JP" altLang="en-US" b="1" dirty="0" smtClean="0"/>
              <a:t>向け時計アプリ</a:t>
            </a:r>
            <a:r>
              <a:rPr lang="en-US" altLang="ja-JP" b="1" dirty="0" smtClean="0"/>
              <a:t>『clock-F』</a:t>
            </a:r>
            <a:endParaRPr kumimoji="1" lang="ja-JP" altLang="en-US" dirty="0"/>
          </a:p>
        </p:txBody>
      </p:sp>
      <p:sp>
        <p:nvSpPr>
          <p:cNvPr id="1025" name="Rectangle 1">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27" name="Rectangle 3"/>
          <p:cNvSpPr>
            <a:spLocks noChangeArrowheads="1"/>
          </p:cNvSpPr>
          <p:nvPr/>
        </p:nvSpPr>
        <p:spPr bwMode="auto">
          <a:xfrm>
            <a:off x="0" y="457200"/>
            <a:ext cx="9144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ja-JP" alt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29" name="Rectangle 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0" name="図 9"/>
          <p:cNvPicPr/>
          <p:nvPr/>
        </p:nvPicPr>
        <p:blipFill>
          <a:blip r:embed="rId4" cstate="print"/>
          <a:srcRect l="4409" t="13418" r="38756" b="11266"/>
          <a:stretch>
            <a:fillRect/>
          </a:stretch>
        </p:blipFill>
        <p:spPr bwMode="auto">
          <a:xfrm>
            <a:off x="1115616" y="1628800"/>
            <a:ext cx="6624736" cy="4536504"/>
          </a:xfrm>
          <a:prstGeom prst="rect">
            <a:avLst/>
          </a:prstGeom>
          <a:noFill/>
          <a:ln w="9525">
            <a:noFill/>
            <a:miter lim="800000"/>
            <a:headEnd/>
            <a:tailEnd/>
          </a:ln>
        </p:spPr>
      </p:pic>
      <p:sp>
        <p:nvSpPr>
          <p:cNvPr id="11" name="正方形/長方形 10"/>
          <p:cNvSpPr/>
          <p:nvPr/>
        </p:nvSpPr>
        <p:spPr>
          <a:xfrm>
            <a:off x="2286000" y="6167045"/>
            <a:ext cx="4572000" cy="646331"/>
          </a:xfrm>
          <a:prstGeom prst="rect">
            <a:avLst/>
          </a:prstGeom>
        </p:spPr>
        <p:txBody>
          <a:bodyPr>
            <a:spAutoFit/>
          </a:bodyPr>
          <a:lstStyle/>
          <a:p>
            <a:r>
              <a:rPr lang="en-US" altLang="ja-JP" dirty="0" smtClean="0"/>
              <a:t>http://www.youtube.com/watch?v=872pQ7GQJmA&amp;feature=player_embedded</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lstStyle/>
          <a:p>
            <a:r>
              <a:rPr kumimoji="1" lang="ja-JP" altLang="en-US" dirty="0" smtClean="0"/>
              <a:t>ＪＲ東日本</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非接触式カードＳＵＩＣＡの成功⇔当初はアメリカ企業のクレームあり（危機感の表れ）</a:t>
            </a:r>
            <a:endParaRPr kumimoji="1" lang="en-US" altLang="ja-JP" dirty="0" smtClean="0"/>
          </a:p>
          <a:p>
            <a:r>
              <a:rPr lang="ja-JP" altLang="en-US" dirty="0" smtClean="0"/>
              <a:t>ＥＴＣも必要なかった</a:t>
            </a:r>
            <a:endParaRPr lang="en-US" altLang="ja-JP" dirty="0" smtClean="0"/>
          </a:p>
          <a:p>
            <a:r>
              <a:rPr kumimoji="1" lang="ja-JP" altLang="en-US" dirty="0" smtClean="0"/>
              <a:t>駅中ビジネス成功の先は、ノーラッチ（改札全廃）システム</a:t>
            </a:r>
            <a:endParaRPr kumimoji="1" lang="en-US" altLang="ja-JP" dirty="0" smtClean="0"/>
          </a:p>
          <a:p>
            <a:r>
              <a:rPr lang="ja-JP" altLang="en-US" dirty="0" smtClean="0"/>
              <a:t>受け皿はスマートフォン</a:t>
            </a:r>
            <a:endParaRPr lang="en-US" altLang="ja-JP" dirty="0" smtClean="0"/>
          </a:p>
          <a:p>
            <a:r>
              <a:rPr kumimoji="1" lang="ja-JP" altLang="en-US" dirty="0" smtClean="0"/>
              <a:t>顧客データ（ビッグデータ）の活用　自社のマーケティングに活用</a:t>
            </a:r>
            <a:endParaRPr kumimoji="1" lang="en-US" altLang="ja-JP" dirty="0" smtClean="0"/>
          </a:p>
          <a:p>
            <a:r>
              <a:rPr lang="ja-JP" altLang="en-US" dirty="0" smtClean="0"/>
              <a:t>サイバーレール構想</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b="1" dirty="0" smtClean="0"/>
              <a:t>決済「非現金」が急増　</a:t>
            </a:r>
            <a:r>
              <a:rPr lang="en-US" altLang="ja-JP" b="1" dirty="0" smtClean="0"/>
              <a:t/>
            </a:r>
            <a:br>
              <a:rPr lang="en-US" altLang="ja-JP" b="1" dirty="0" smtClean="0"/>
            </a:br>
            <a:r>
              <a:rPr lang="en-US" altLang="ja-JP" b="1" dirty="0" smtClean="0"/>
              <a:t>13</a:t>
            </a:r>
            <a:r>
              <a:rPr lang="ja-JP" altLang="ja-JP" b="1" dirty="0" smtClean="0"/>
              <a:t>年</a:t>
            </a:r>
            <a:r>
              <a:rPr lang="en-US" altLang="ja-JP" b="1" dirty="0" smtClean="0"/>
              <a:t>31</a:t>
            </a:r>
            <a:r>
              <a:rPr lang="ja-JP" altLang="ja-JP" b="1" dirty="0" smtClean="0"/>
              <a:t>％、</a:t>
            </a:r>
            <a:r>
              <a:rPr lang="en-US" altLang="ja-JP" b="1" dirty="0" smtClean="0"/>
              <a:t>18</a:t>
            </a:r>
            <a:r>
              <a:rPr lang="ja-JP" altLang="ja-JP" b="1" dirty="0" smtClean="0"/>
              <a:t>年には</a:t>
            </a:r>
            <a:r>
              <a:rPr lang="en-US" altLang="ja-JP" b="1" dirty="0" smtClean="0"/>
              <a:t>100</a:t>
            </a:r>
            <a:r>
              <a:rPr lang="ja-JP" altLang="ja-JP" b="1" dirty="0" smtClean="0"/>
              <a:t>兆円台に</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スマホにカードの情報を入れ、現物のカードなしで決済するサービスも立ち上がりつつある。米ペイパルは昨年、スマホの操作だけで済む「顔パス」決済を始めた。年内には無線通信を使ったサービスを投入する計画。あらかじめ決済を許可した店ではスマホの操作なしでも決済が終わる。</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rgbClr val="FF0000"/>
            </a:solidFill>
          </a:ln>
        </p:spPr>
        <p:txBody>
          <a:bodyPr/>
          <a:lstStyle/>
          <a:p>
            <a:r>
              <a:rPr kumimoji="1" lang="ja-JP" altLang="en-US" dirty="0" smtClean="0"/>
              <a:t>ビットコインの破たん？</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kumimoji="1" lang="ja-JP" altLang="en-US" dirty="0" smtClean="0"/>
              <a:t>特定の発行者は存在しない（金の採掘と同じように誰でもコンピュータで特別な数式を解読することで採掘できる）</a:t>
            </a:r>
            <a:endParaRPr kumimoji="1" lang="en-US" altLang="ja-JP" dirty="0" smtClean="0"/>
          </a:p>
          <a:p>
            <a:r>
              <a:rPr lang="ja-JP" altLang="en-US" dirty="0" smtClean="0"/>
              <a:t>手数料なしで決済、送金可能（銀行使わない）</a:t>
            </a:r>
            <a:endParaRPr lang="en-US" altLang="ja-JP" dirty="0" smtClean="0"/>
          </a:p>
          <a:p>
            <a:r>
              <a:rPr kumimoji="1" lang="ja-JP" altLang="en-US" dirty="0" smtClean="0"/>
              <a:t>キプロスの金融危機で逃げ出した資金が向かった。投資先の限定されている中国富裕層が投機商品化し、中国政府が規制</a:t>
            </a:r>
            <a:endParaRPr kumimoji="1" lang="en-US" altLang="ja-JP" dirty="0" smtClean="0"/>
          </a:p>
          <a:p>
            <a:r>
              <a:rPr lang="ja-JP" altLang="en-US" dirty="0" smtClean="0"/>
              <a:t>闇サイトとマネーロンダリングの問題</a:t>
            </a:r>
            <a:endParaRPr lang="en-US" altLang="ja-JP" dirty="0" smtClean="0"/>
          </a:p>
          <a:p>
            <a:r>
              <a:rPr kumimoji="1" lang="ja-JP" altLang="en-US" dirty="0" smtClean="0"/>
              <a:t>株よりはまし？</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特定多数のビッグデータ</a:t>
            </a:r>
            <a:endParaRPr kumimoji="1" lang="ja-JP" altLang="en-US" dirty="0"/>
          </a:p>
        </p:txBody>
      </p:sp>
      <p:sp>
        <p:nvSpPr>
          <p:cNvPr id="5" name="サブタイトル 4"/>
          <p:cNvSpPr>
            <a:spLocks noGrp="1"/>
          </p:cNvSpPr>
          <p:nvPr>
            <p:ph type="subTitle" idx="1"/>
          </p:nvPr>
        </p:nvSpPr>
        <p:spPr>
          <a:xfrm>
            <a:off x="1371600" y="4318248"/>
            <a:ext cx="6400800" cy="1054968"/>
          </a:xfrm>
        </p:spPr>
        <p:txBody>
          <a:bodyPr>
            <a:normAutofit/>
          </a:bodyPr>
          <a:lstStyle/>
          <a:p>
            <a:r>
              <a:rPr kumimoji="1" lang="ja-JP" altLang="en-US" sz="4800" dirty="0" smtClean="0">
                <a:solidFill>
                  <a:schemeClr val="tx1">
                    <a:lumMod val="95000"/>
                    <a:lumOff val="5000"/>
                  </a:schemeClr>
                </a:solidFill>
              </a:rPr>
              <a:t>公共性の再検討</a:t>
            </a:r>
            <a:endParaRPr kumimoji="1" lang="ja-JP" altLang="en-US" sz="4800" dirty="0">
              <a:solidFill>
                <a:schemeClr val="tx1">
                  <a:lumMod val="95000"/>
                  <a:lumOff val="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a:bodyPr>
          <a:lstStyle/>
          <a:p>
            <a:r>
              <a:rPr lang="ja-JP" altLang="ja-JP" dirty="0" smtClean="0"/>
              <a:t>ビッグデータ　特定多数</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ja-JP" dirty="0" smtClean="0"/>
              <a:t>数多くの情報源から収集されたデータはビッグデータ技術によって相互に関連づけられるようになった。ばらばらに存在する細かい情報は物品購入のデータや他の情報と関連づけられ、特定の個人に関する正確な見通しを示すことで、価値が生まれる。</a:t>
            </a:r>
          </a:p>
          <a:p>
            <a:r>
              <a:rPr lang="ja-JP" altLang="ja-JP" dirty="0" smtClean="0"/>
              <a:t>データの仲介業者は今、消費者の趣味や人種・民族などによって分けられているリストを収集・販売している。業者の中には買い物の習慣に関する情報を集め、肥満といった健康状態を記載したリストを作成するところさえある。</a:t>
            </a:r>
          </a:p>
          <a:p>
            <a:r>
              <a:rPr lang="ja-JP" altLang="ja-JP" dirty="0" smtClean="0"/>
              <a:t>こうしたビッグデータ技術のおかげで、小売業者も消費者の情報をもっと収集したいとの誘惑に駆られることになる。仲介業者を通して売ったり、取引したりできるからだ。</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normAutofit/>
          </a:bodyPr>
          <a:lstStyle/>
          <a:p>
            <a:r>
              <a:rPr kumimoji="1" lang="ja-JP" altLang="en-US" dirty="0" smtClean="0"/>
              <a:t>ビッグデータとマーケティング</a:t>
            </a:r>
            <a:endParaRPr kumimoji="1" lang="ja-JP" altLang="en-US" dirty="0"/>
          </a:p>
        </p:txBody>
      </p:sp>
      <p:sp>
        <p:nvSpPr>
          <p:cNvPr id="3" name="コンテンツ プレースホルダ 2"/>
          <p:cNvSpPr>
            <a:spLocks noGrp="1"/>
          </p:cNvSpPr>
          <p:nvPr>
            <p:ph idx="1"/>
          </p:nvPr>
        </p:nvSpPr>
        <p:spPr>
          <a:xfrm>
            <a:off x="457200" y="1268760"/>
            <a:ext cx="8229600" cy="5589240"/>
          </a:xfrm>
        </p:spPr>
        <p:txBody>
          <a:bodyPr>
            <a:normAutofit lnSpcReduction="10000"/>
          </a:bodyPr>
          <a:lstStyle/>
          <a:p>
            <a:r>
              <a:rPr lang="en-US" altLang="ja-JP" dirty="0" smtClean="0"/>
              <a:t>Power BI for Office 365</a:t>
            </a:r>
            <a:r>
              <a:rPr lang="ja-JP" altLang="ja-JP" dirty="0" smtClean="0"/>
              <a:t>の早期ユーザー東急百貨店</a:t>
            </a:r>
            <a:endParaRPr lang="en-US" altLang="ja-JP" dirty="0" smtClean="0"/>
          </a:p>
          <a:p>
            <a:r>
              <a:rPr lang="ja-JP" altLang="ja-JP" dirty="0" smtClean="0"/>
              <a:t>東横線渋谷駅地下化、乗降客の動線が一変</a:t>
            </a:r>
            <a:r>
              <a:rPr lang="ja-JP" altLang="en-US" dirty="0" smtClean="0"/>
              <a:t>、</a:t>
            </a:r>
            <a:r>
              <a:rPr lang="ja-JP" altLang="ja-JP" dirty="0" smtClean="0"/>
              <a:t>ビッグデータ</a:t>
            </a:r>
            <a:r>
              <a:rPr lang="ja-JP" altLang="en-US" dirty="0" smtClean="0"/>
              <a:t>により</a:t>
            </a:r>
            <a:r>
              <a:rPr lang="ja-JP" altLang="ja-JP" dirty="0" smtClean="0"/>
              <a:t>ベビー・子供服</a:t>
            </a:r>
            <a:r>
              <a:rPr lang="en-US" altLang="ja-JP" dirty="0" smtClean="0"/>
              <a:t>/</a:t>
            </a:r>
            <a:r>
              <a:rPr lang="ja-JP" altLang="ja-JP" dirty="0" smtClean="0"/>
              <a:t>おもちゃ売り場がなくなったことによる影響</a:t>
            </a:r>
            <a:r>
              <a:rPr lang="ja-JP" altLang="en-US" dirty="0" smtClean="0"/>
              <a:t>に早くに対応</a:t>
            </a:r>
            <a:endParaRPr lang="en-US" altLang="ja-JP" dirty="0" smtClean="0"/>
          </a:p>
          <a:p>
            <a:r>
              <a:rPr lang="en-US" altLang="ja-JP" dirty="0" smtClean="0"/>
              <a:t>SNS</a:t>
            </a:r>
            <a:r>
              <a:rPr lang="ja-JP" altLang="ja-JP" dirty="0" smtClean="0"/>
              <a:t>のビッグデータ活用は、さまざまなマーケティングに</a:t>
            </a:r>
            <a:r>
              <a:rPr lang="ja-JP" altLang="en-US" dirty="0" smtClean="0"/>
              <a:t>使用　</a:t>
            </a:r>
            <a:r>
              <a:rPr lang="en-US" altLang="ja-JP" dirty="0" smtClean="0"/>
              <a:t>Twitter</a:t>
            </a:r>
            <a:r>
              <a:rPr lang="ja-JP" altLang="ja-JP" dirty="0" smtClean="0"/>
              <a:t>でつぶやくだけで、それを汲んでもらえる可能性</a:t>
            </a:r>
            <a:endParaRPr lang="en-US" altLang="ja-JP" dirty="0" smtClean="0"/>
          </a:p>
          <a:p>
            <a:r>
              <a:rPr lang="en-US" altLang="ja-JP" dirty="0" smtClean="0"/>
              <a:t>POS</a:t>
            </a:r>
            <a:r>
              <a:rPr lang="ja-JP" altLang="ja-JP" dirty="0" smtClean="0"/>
              <a:t>データは店にきて買い物をしてくれる客のことは教えてくれても、店に来ない客の論理を語らない。</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27584"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ヒトの移動データ</a:t>
            </a:r>
            <a:endParaRPr kumimoji="1" lang="en-US" altLang="ja-JP" sz="4400" dirty="0" smtClean="0">
              <a:solidFill>
                <a:schemeClr val="tx1"/>
              </a:solidFill>
            </a:endParaRPr>
          </a:p>
          <a:p>
            <a:pPr algn="ctr"/>
            <a:r>
              <a:rPr lang="ja-JP" altLang="en-US" sz="4400" dirty="0" smtClean="0">
                <a:solidFill>
                  <a:schemeClr val="tx1"/>
                </a:solidFill>
              </a:rPr>
              <a:t>（特定多数）</a:t>
            </a:r>
            <a:endParaRPr kumimoji="1" lang="ja-JP" altLang="en-US" sz="4400" dirty="0">
              <a:solidFill>
                <a:schemeClr val="tx1"/>
              </a:solidFill>
            </a:endParaRPr>
          </a:p>
        </p:txBody>
      </p:sp>
      <p:sp>
        <p:nvSpPr>
          <p:cNvPr id="7" name="円/楕円 6"/>
          <p:cNvSpPr/>
          <p:nvPr/>
        </p:nvSpPr>
        <p:spPr>
          <a:xfrm>
            <a:off x="93610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観光資源への</a:t>
            </a:r>
            <a:endParaRPr kumimoji="1" lang="en-US" altLang="ja-JP" sz="3600" dirty="0" smtClean="0">
              <a:solidFill>
                <a:schemeClr val="tx1"/>
              </a:solidFill>
            </a:endParaRPr>
          </a:p>
          <a:p>
            <a:pPr algn="ctr"/>
            <a:r>
              <a:rPr kumimoji="1" lang="ja-JP" altLang="en-US" sz="3600" dirty="0" smtClean="0">
                <a:solidFill>
                  <a:schemeClr val="tx1"/>
                </a:solidFill>
              </a:rPr>
              <a:t>反応データ</a:t>
            </a:r>
            <a:endParaRPr kumimoji="1" lang="en-US" altLang="ja-JP" sz="3600" dirty="0" smtClean="0">
              <a:solidFill>
                <a:schemeClr val="tx1"/>
              </a:solidFill>
            </a:endParaRPr>
          </a:p>
          <a:p>
            <a:pPr algn="ctr"/>
            <a:r>
              <a:rPr kumimoji="1" lang="ja-JP" altLang="en-US" sz="3600" dirty="0" smtClean="0">
                <a:solidFill>
                  <a:schemeClr val="tx1"/>
                </a:solidFill>
              </a:rPr>
              <a:t>（脳内情報）</a:t>
            </a:r>
            <a:endParaRPr kumimoji="1" lang="ja-JP" altLang="en-US" sz="3600" dirty="0">
              <a:solidFill>
                <a:schemeClr val="tx1"/>
              </a:solidFill>
            </a:endParaRPr>
          </a:p>
        </p:txBody>
      </p:sp>
      <p:sp>
        <p:nvSpPr>
          <p:cNvPr id="9" name="円/楕円 8"/>
          <p:cNvSpPr/>
          <p:nvPr/>
        </p:nvSpPr>
        <p:spPr>
          <a:xfrm>
            <a:off x="7164288" y="1268760"/>
            <a:ext cx="1656184"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dirty="0" smtClean="0">
                <a:solidFill>
                  <a:schemeClr val="tx1"/>
                </a:solidFill>
              </a:rPr>
              <a:t>マーケティングの科学化</a:t>
            </a:r>
            <a:endParaRPr kumimoji="1" lang="ja-JP" altLang="en-US" sz="4400" dirty="0">
              <a:solidFill>
                <a:schemeClr val="tx1"/>
              </a:solidFill>
            </a:endParaRPr>
          </a:p>
        </p:txBody>
      </p:sp>
      <p:sp>
        <p:nvSpPr>
          <p:cNvPr id="12" name="三方向矢印 11"/>
          <p:cNvSpPr/>
          <p:nvPr/>
        </p:nvSpPr>
        <p:spPr>
          <a:xfrm rot="5400000">
            <a:off x="4932040" y="2276872"/>
            <a:ext cx="2160240" cy="2304256"/>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7 13"/>
          <p:cNvSpPr/>
          <p:nvPr/>
        </p:nvSpPr>
        <p:spPr>
          <a:xfrm>
            <a:off x="1763688" y="2204864"/>
            <a:ext cx="2736304" cy="2376264"/>
          </a:xfrm>
          <a:prstGeom prst="star7">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ビッグデータ問題</a:t>
            </a:r>
            <a:endParaRPr kumimoji="1" lang="ja-JP" altLang="en-US" sz="3600" dirty="0">
              <a:solidFill>
                <a:schemeClr val="tx1"/>
              </a:solidFill>
            </a:endParaRPr>
          </a:p>
        </p:txBody>
      </p:sp>
      <p:sp>
        <p:nvSpPr>
          <p:cNvPr id="15" name="フローチャート : 磁気ディスク 14"/>
          <p:cNvSpPr/>
          <p:nvPr/>
        </p:nvSpPr>
        <p:spPr>
          <a:xfrm>
            <a:off x="7020272" y="548680"/>
            <a:ext cx="1944216" cy="108012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観光情報論</a:t>
            </a:r>
            <a:endParaRPr kumimoji="1" lang="ja-JP" altLang="en-US" dirty="0">
              <a:solidFill>
                <a:schemeClr val="tx1"/>
              </a:solidFill>
            </a:endParaRPr>
          </a:p>
        </p:txBody>
      </p:sp>
      <p:sp>
        <p:nvSpPr>
          <p:cNvPr id="16" name="フローチャート : 磁気ディスク 15"/>
          <p:cNvSpPr/>
          <p:nvPr/>
        </p:nvSpPr>
        <p:spPr>
          <a:xfrm>
            <a:off x="251520" y="2204864"/>
            <a:ext cx="1944216" cy="108012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観光法制度論</a:t>
            </a:r>
            <a:endParaRPr kumimoji="1" lang="ja-JP" altLang="en-US"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kumimoji="1" lang="ja-JP" altLang="en-US" dirty="0" smtClean="0"/>
              <a:t>本物のマーケティング</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Google Glass</a:t>
            </a:r>
            <a:r>
              <a:rPr lang="ja-JP" altLang="ja-JP" dirty="0" smtClean="0"/>
              <a:t>のその先にある「何か」が、そう遠くない未来に我々の前に姿を現す</a:t>
            </a:r>
          </a:p>
          <a:p>
            <a:r>
              <a:rPr lang="ja-JP" altLang="ja-JP" dirty="0" smtClean="0"/>
              <a:t>人類の未来を握っているのは</a:t>
            </a:r>
            <a:r>
              <a:rPr lang="en-US" altLang="ja-JP" dirty="0" smtClean="0"/>
              <a:t>Google</a:t>
            </a:r>
          </a:p>
          <a:p>
            <a:r>
              <a:rPr lang="en-US" altLang="ja-JP" dirty="0" smtClean="0"/>
              <a:t>Google</a:t>
            </a:r>
            <a:r>
              <a:rPr lang="ja-JP" altLang="ja-JP" dirty="0" smtClean="0"/>
              <a:t>は</a:t>
            </a:r>
            <a:r>
              <a:rPr lang="en-US" altLang="ja-JP" dirty="0" smtClean="0"/>
              <a:t>Gmail</a:t>
            </a:r>
            <a:r>
              <a:rPr lang="ja-JP" altLang="ja-JP" dirty="0" smtClean="0"/>
              <a:t>の内容や交友関係に加え、何に興味を持ち、どんなものをどのくらい購入しているのかも把握している。たとえ</a:t>
            </a:r>
            <a:r>
              <a:rPr lang="en-US" altLang="ja-JP" dirty="0" smtClean="0"/>
              <a:t>Google</a:t>
            </a:r>
            <a:r>
              <a:rPr lang="ja-JP" altLang="ja-JP" dirty="0" smtClean="0"/>
              <a:t>アカウントでログインしていなくても、</a:t>
            </a:r>
            <a:r>
              <a:rPr lang="en-US" altLang="ja-JP" dirty="0" smtClean="0"/>
              <a:t>Google</a:t>
            </a:r>
            <a:r>
              <a:rPr lang="ja-JP" altLang="ja-JP" dirty="0" smtClean="0"/>
              <a:t>が個々人のネット上の行動をトラッキングしている可能性は否定できない。</a:t>
            </a:r>
            <a:endParaRPr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m">
            <a:hlinkClick r:id="rId3" tooltip="「Security Glass」　3Ｍ Trimline"/>
          </p:cNvPr>
          <p:cNvPicPr>
            <a:picLocks noChangeAspect="1" noChangeArrowheads="1"/>
          </p:cNvPicPr>
          <p:nvPr/>
        </p:nvPicPr>
        <p:blipFill>
          <a:blip r:embed="rId4" cstate="print"/>
          <a:srcRect/>
          <a:stretch>
            <a:fillRect/>
          </a:stretch>
        </p:blipFill>
        <p:spPr bwMode="auto">
          <a:xfrm>
            <a:off x="473968" y="1146000"/>
            <a:ext cx="3810000" cy="5667376"/>
          </a:xfrm>
          <a:prstGeom prst="rect">
            <a:avLst/>
          </a:prstGeom>
          <a:noFill/>
        </p:spPr>
      </p:pic>
      <p:pic>
        <p:nvPicPr>
          <p:cNvPr id="16390" name="Picture 6" descr="pasta"/>
          <p:cNvPicPr>
            <a:picLocks noChangeAspect="1" noChangeArrowheads="1"/>
          </p:cNvPicPr>
          <p:nvPr/>
        </p:nvPicPr>
        <p:blipFill>
          <a:blip r:embed="rId5" cstate="print"/>
          <a:srcRect/>
          <a:stretch>
            <a:fillRect/>
          </a:stretch>
        </p:blipFill>
        <p:spPr bwMode="auto">
          <a:xfrm>
            <a:off x="4655959" y="1268760"/>
            <a:ext cx="3948489" cy="51845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人工頭脳</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cse.eedept.kobe-u.ac.jp/img/tsukamoto-photo.png"/>
          <p:cNvPicPr>
            <a:picLocks noChangeAspect="1" noChangeArrowheads="1"/>
          </p:cNvPicPr>
          <p:nvPr/>
        </p:nvPicPr>
        <p:blipFill>
          <a:blip r:embed="rId3" cstate="print"/>
          <a:srcRect/>
          <a:stretch>
            <a:fillRect/>
          </a:stretch>
        </p:blipFill>
        <p:spPr bwMode="auto">
          <a:xfrm>
            <a:off x="4572000" y="223515"/>
            <a:ext cx="4392488" cy="7122106"/>
          </a:xfrm>
          <a:prstGeom prst="rect">
            <a:avLst/>
          </a:prstGeom>
          <a:noFill/>
        </p:spPr>
      </p:pic>
      <p:sp>
        <p:nvSpPr>
          <p:cNvPr id="5" name="正方形/長方形 4"/>
          <p:cNvSpPr/>
          <p:nvPr/>
        </p:nvSpPr>
        <p:spPr>
          <a:xfrm>
            <a:off x="107504" y="620688"/>
            <a:ext cx="4572000" cy="5878532"/>
          </a:xfrm>
          <a:prstGeom prst="rect">
            <a:avLst/>
          </a:prstGeom>
        </p:spPr>
        <p:txBody>
          <a:bodyPr>
            <a:spAutoFit/>
          </a:bodyPr>
          <a:lstStyle/>
          <a:p>
            <a:r>
              <a:rPr lang="ja-JP" altLang="en-US" sz="6000" dirty="0" smtClean="0"/>
              <a:t>塚本昌彦</a:t>
            </a:r>
            <a:br>
              <a:rPr lang="ja-JP" altLang="en-US" sz="6000" dirty="0" smtClean="0"/>
            </a:br>
            <a:endParaRPr lang="en-US" altLang="ja-JP" sz="4000" dirty="0" smtClean="0"/>
          </a:p>
          <a:p>
            <a:r>
              <a:rPr lang="ja-JP" altLang="en-US" sz="4000" dirty="0" smtClean="0"/>
              <a:t>神戸大学大学院工学研究科教授</a:t>
            </a:r>
            <a:br>
              <a:rPr lang="ja-JP" altLang="en-US" sz="4000" dirty="0" smtClean="0"/>
            </a:br>
            <a:r>
              <a:rPr lang="ja-JP" altLang="en-US" sz="4000" dirty="0" smtClean="0"/>
              <a:t>特定非営利活動法人ウェアラブルコンピュータ研究開発機構理事長</a:t>
            </a:r>
            <a:br>
              <a:rPr lang="ja-JP" altLang="en-US" sz="4000" dirty="0" smtClean="0"/>
            </a:br>
            <a:r>
              <a:rPr lang="ja-JP" altLang="en-US" dirty="0" smtClean="0"/>
              <a:t/>
            </a:r>
            <a:br>
              <a:rPr lang="ja-JP" altLang="en-US" dirty="0" smtClean="0"/>
            </a:br>
            <a:endParaRPr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tx1">
                <a:lumMod val="85000"/>
                <a:lumOff val="15000"/>
              </a:schemeClr>
            </a:solidFill>
          </a:ln>
        </p:spPr>
        <p:txBody>
          <a:bodyPr>
            <a:normAutofit fontScale="90000"/>
          </a:bodyPr>
          <a:lstStyle/>
          <a:p>
            <a:r>
              <a:rPr lang="ja-JP" altLang="en-US" b="1" dirty="0" smtClean="0"/>
              <a:t>ウェアラブル・コンピューター</a:t>
            </a:r>
            <a:r>
              <a:rPr lang="en-US" altLang="ja-JP" b="1" dirty="0" smtClean="0"/>
              <a:t/>
            </a:r>
            <a:br>
              <a:rPr lang="en-US" altLang="ja-JP" b="1" dirty="0" smtClean="0"/>
            </a:br>
            <a:r>
              <a:rPr lang="en-US" altLang="ja-JP" b="1" dirty="0" smtClean="0"/>
              <a:t> 2018</a:t>
            </a:r>
            <a:r>
              <a:rPr lang="ja-JP" altLang="en-US" b="1" dirty="0" smtClean="0"/>
              <a:t>年年間５億台の出荷量を予測：</a:t>
            </a:r>
            <a:endParaRPr kumimoji="1" lang="ja-JP" altLang="en-US" dirty="0"/>
          </a:p>
        </p:txBody>
      </p:sp>
      <p:sp>
        <p:nvSpPr>
          <p:cNvPr id="3" name="コンテンツ プレースホルダ 2"/>
          <p:cNvSpPr>
            <a:spLocks noGrp="1"/>
          </p:cNvSpPr>
          <p:nvPr>
            <p:ph idx="1"/>
          </p:nvPr>
        </p:nvSpPr>
        <p:spPr>
          <a:xfrm>
            <a:off x="457200" y="1412776"/>
            <a:ext cx="8229600" cy="5933256"/>
          </a:xfrm>
        </p:spPr>
        <p:txBody>
          <a:bodyPr>
            <a:normAutofit fontScale="85000" lnSpcReduction="20000"/>
          </a:bodyPr>
          <a:lstStyle/>
          <a:p>
            <a:r>
              <a:rPr lang="ja-JP" altLang="en-US" dirty="0" smtClean="0"/>
              <a:t>米国の調査会社、ウェアラブル・コンピューターの出荷量は</a:t>
            </a:r>
            <a:r>
              <a:rPr lang="en-US" altLang="ja-JP" dirty="0" smtClean="0"/>
              <a:t>2018</a:t>
            </a:r>
            <a:r>
              <a:rPr lang="ja-JP" altLang="en-US" dirty="0" smtClean="0"/>
              <a:t>年に「</a:t>
            </a:r>
            <a:r>
              <a:rPr lang="en-US" altLang="ja-JP" dirty="0" smtClean="0"/>
              <a:t>4</a:t>
            </a:r>
            <a:r>
              <a:rPr lang="ja-JP" altLang="en-US" dirty="0" smtClean="0"/>
              <a:t>億</a:t>
            </a:r>
            <a:r>
              <a:rPr lang="en-US" altLang="ja-JP" dirty="0" smtClean="0"/>
              <a:t>8500</a:t>
            </a:r>
            <a:r>
              <a:rPr lang="ja-JP" altLang="en-US" dirty="0" smtClean="0"/>
              <a:t>万台」に達すると予測</a:t>
            </a:r>
            <a:endParaRPr lang="en-US" altLang="ja-JP" dirty="0" smtClean="0"/>
          </a:p>
          <a:p>
            <a:r>
              <a:rPr lang="ja-JP" altLang="en-US" dirty="0" smtClean="0"/>
              <a:t>東京モーターショーで日産自動車株式会社はメガネタイプのウェアラブル・コンピューターである「</a:t>
            </a:r>
            <a:r>
              <a:rPr lang="en-US" altLang="ja-JP" dirty="0" smtClean="0"/>
              <a:t>NISSAN 3E</a:t>
            </a:r>
            <a:r>
              <a:rPr lang="ja-JP" altLang="en-US" dirty="0" smtClean="0"/>
              <a:t>」を発表</a:t>
            </a:r>
            <a:endParaRPr lang="en-US" altLang="ja-JP" dirty="0" smtClean="0"/>
          </a:p>
          <a:p>
            <a:r>
              <a:rPr lang="ja-JP" altLang="en-US" dirty="0" smtClean="0"/>
              <a:t>ウェアラブル・コンピューターと車が連携すれば、自動運転技術の進歩と共に、車の運転に不安がある人でも車を利用しやすくなるなど、人々の移動に様々な変化予想</a:t>
            </a:r>
            <a:endParaRPr lang="en-US" altLang="ja-JP" dirty="0" smtClean="0"/>
          </a:p>
          <a:p>
            <a:r>
              <a:rPr lang="en-US" altLang="ja-JP" dirty="0" smtClean="0"/>
              <a:t>2018</a:t>
            </a:r>
            <a:r>
              <a:rPr lang="ja-JP" altLang="en-US" dirty="0" smtClean="0"/>
              <a:t>年予定準天頂衛星によって、</a:t>
            </a:r>
            <a:r>
              <a:rPr lang="en-US" altLang="ja-JP" dirty="0" smtClean="0"/>
              <a:t>GPS</a:t>
            </a:r>
            <a:r>
              <a:rPr lang="ja-JP" altLang="en-US" dirty="0" smtClean="0"/>
              <a:t>（位置情報システム）の機能向上、数センチメートル単位での位置計測可能</a:t>
            </a:r>
            <a:endParaRPr lang="en-US" altLang="ja-JP" dirty="0" smtClean="0"/>
          </a:p>
          <a:p>
            <a:r>
              <a:rPr lang="ja-JP" altLang="en-US" dirty="0" smtClean="0"/>
              <a:t>旅行者の現在位置を特定し、その人や場所にあった情報提供をスマートフォンやウェアラブル・コンピューターへ送ることも容易</a:t>
            </a:r>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dirty="0" smtClean="0"/>
              <a:t>目と手　⇒　人工頭脳への一里塚</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b="1" dirty="0" smtClean="0"/>
              <a:t>直立歩行が可能となり、手が解放された</a:t>
            </a:r>
            <a:endParaRPr lang="en-US" altLang="ja-JP" b="1" dirty="0" smtClean="0"/>
          </a:p>
          <a:p>
            <a:r>
              <a:rPr lang="ja-JP" altLang="en-US" b="1" dirty="0" smtClean="0"/>
              <a:t>手を見つめ、動かす脳の発達により、意識が生まれた</a:t>
            </a:r>
            <a:endParaRPr lang="en-US" altLang="ja-JP" b="1" dirty="0" smtClean="0"/>
          </a:p>
          <a:p>
            <a:r>
              <a:rPr lang="ja-JP" altLang="en-US" b="1" dirty="0" smtClean="0"/>
              <a:t>ウエアラブルコンピューティングが、目と手に集中するのも進化の過程</a:t>
            </a:r>
            <a:endParaRPr lang="en-US" altLang="ja-JP" b="1" dirty="0" smtClean="0"/>
          </a:p>
          <a:p>
            <a:r>
              <a:rPr lang="ja-JP" altLang="en-US" b="1" dirty="0" smtClean="0"/>
              <a:t>富士通がグローブ型のウェアラブル端末を開発</a:t>
            </a:r>
            <a:r>
              <a:rPr lang="en-US" altLang="ja-JP" b="1" dirty="0" smtClean="0"/>
              <a:t>--</a:t>
            </a:r>
            <a:r>
              <a:rPr lang="ja-JP" altLang="en-US" b="1" dirty="0" smtClean="0"/>
              <a:t>ジェスチャ操作で作業を短縮</a:t>
            </a:r>
            <a:endParaRPr lang="en-US" altLang="ja-JP" b="1" dirty="0" smtClean="0"/>
          </a:p>
          <a:p>
            <a:r>
              <a:rPr lang="ja-JP" altLang="en-US" b="1" dirty="0" smtClean="0"/>
              <a:t>スマホのイヤホンジャックに挿して温度が測れる小型センサー「</a:t>
            </a:r>
            <a:r>
              <a:rPr lang="en-US" altLang="ja-JP" b="1" dirty="0" err="1" smtClean="0"/>
              <a:t>Thermodo</a:t>
            </a:r>
            <a:r>
              <a:rPr lang="ja-JP" altLang="en-US" b="1" dirty="0" smtClean="0"/>
              <a:t>」</a:t>
            </a:r>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lang="ja-JP" altLang="ja-JP" b="1" dirty="0" smtClean="0"/>
              <a:t>脳に近いニューラルネットワーク</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膨大な</a:t>
            </a:r>
            <a:r>
              <a:rPr lang="en-US" altLang="ja-JP" dirty="0" smtClean="0"/>
              <a:t>Google</a:t>
            </a:r>
            <a:r>
              <a:rPr lang="ja-JP" altLang="ja-JP" dirty="0" smtClean="0"/>
              <a:t>のデジタルデータ。そこには、地理情報だけではない。これまで全世界の人々が検索、閲覧してきた</a:t>
            </a:r>
            <a:r>
              <a:rPr lang="en-US" altLang="ja-JP" dirty="0" smtClean="0"/>
              <a:t>Web</a:t>
            </a:r>
            <a:r>
              <a:rPr lang="ja-JP" altLang="ja-JP" dirty="0" smtClean="0"/>
              <a:t>上の行動のトラッキングデータも、</a:t>
            </a:r>
            <a:r>
              <a:rPr lang="en-US" altLang="ja-JP" b="1" dirty="0" smtClean="0"/>
              <a:t>Google Apps</a:t>
            </a:r>
            <a:r>
              <a:rPr lang="ja-JP" altLang="ja-JP" dirty="0" smtClean="0"/>
              <a:t>を使う企業の</a:t>
            </a:r>
            <a:r>
              <a:rPr lang="en-US" altLang="ja-JP" dirty="0" smtClean="0"/>
              <a:t>IT</a:t>
            </a:r>
            <a:r>
              <a:rPr lang="ja-JP" altLang="ja-JP" dirty="0" smtClean="0"/>
              <a:t>システム上での活動データも、何もかもが含まれている。</a:t>
            </a:r>
            <a:r>
              <a:rPr lang="en-US" altLang="ja-JP" dirty="0" smtClean="0"/>
              <a:t>Google</a:t>
            </a:r>
            <a:r>
              <a:rPr lang="ja-JP" altLang="ja-JP" dirty="0" smtClean="0"/>
              <a:t>はまるで、世界の情報すべてをデジタル化し、この世を支配しようとしているかのようだ。</a:t>
            </a:r>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a:bodyPr>
          <a:lstStyle/>
          <a:p>
            <a:r>
              <a:rPr lang="ja-JP" altLang="en-US" dirty="0" smtClean="0"/>
              <a:t>非言語世界への進出</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en-US" altLang="ja-JP" dirty="0" smtClean="0"/>
              <a:t>Google</a:t>
            </a:r>
            <a:r>
              <a:rPr lang="ja-JP" altLang="ja-JP" dirty="0" smtClean="0"/>
              <a:t>は人工知能の新興企業</a:t>
            </a:r>
            <a:r>
              <a:rPr lang="en-US" altLang="ja-JP" dirty="0" err="1" smtClean="0"/>
              <a:t>DeepMind</a:t>
            </a:r>
            <a:r>
              <a:rPr lang="ja-JP" altLang="ja-JP" dirty="0" smtClean="0"/>
              <a:t>買収</a:t>
            </a:r>
            <a:endParaRPr lang="en-US" altLang="ja-JP" dirty="0" smtClean="0"/>
          </a:p>
          <a:p>
            <a:r>
              <a:rPr lang="ja-JP" altLang="ja-JP" dirty="0" smtClean="0"/>
              <a:t>「深層学習（</a:t>
            </a:r>
            <a:r>
              <a:rPr lang="en-US" altLang="ja-JP" dirty="0" smtClean="0"/>
              <a:t>Deep Learning</a:t>
            </a:r>
            <a:r>
              <a:rPr lang="ja-JP" altLang="ja-JP" dirty="0" smtClean="0"/>
              <a:t>）」という</a:t>
            </a:r>
            <a:r>
              <a:rPr lang="en-US" altLang="ja-JP" dirty="0" smtClean="0"/>
              <a:t>AI</a:t>
            </a:r>
            <a:r>
              <a:rPr lang="ja-JP" altLang="ja-JP" dirty="0" smtClean="0"/>
              <a:t>新分野の探究のための人材を雇い入れている</a:t>
            </a:r>
          </a:p>
          <a:p>
            <a:r>
              <a:rPr lang="ja-JP" altLang="ja-JP" dirty="0" smtClean="0"/>
              <a:t>見ているものや聴いているもの、触れているものが何であるかを教えられなくても、言語や言葉や物質世界を理解することができる「脳に近いニューラルネットワーク」の構築に取り組んでいることを紹介</a:t>
            </a:r>
            <a:endParaRPr lang="en-US" altLang="ja-JP" dirty="0" smtClean="0"/>
          </a:p>
          <a:p>
            <a:r>
              <a:rPr lang="en-US" altLang="ja-JP" dirty="0" smtClean="0"/>
              <a:t>http://wired.jp/2014/01/29/google-buying-way-making-brain-irrelevant/</a:t>
            </a:r>
            <a:br>
              <a:rPr lang="en-US" altLang="ja-JP" dirty="0" smtClean="0"/>
            </a:b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smtClean="0"/>
              <a:t/>
            </a:r>
            <a:br>
              <a:rPr lang="ja-JP" altLang="ja-JP" dirty="0" smtClean="0"/>
            </a:br>
            <a:r>
              <a:rPr lang="en-US" altLang="ja-JP" dirty="0" smtClean="0"/>
              <a:t> </a:t>
            </a:r>
            <a:r>
              <a:rPr lang="ja-JP" altLang="ja-JP" dirty="0" smtClean="0"/>
              <a:t/>
            </a:r>
            <a:br>
              <a:rPr lang="ja-JP" altLang="ja-JP" dirty="0" smtClean="0"/>
            </a:br>
            <a:endParaRPr kumimoji="1" lang="ja-JP" altLang="en-US" dirty="0"/>
          </a:p>
        </p:txBody>
      </p:sp>
      <p:sp>
        <p:nvSpPr>
          <p:cNvPr id="3" name="コンテンツ プレースホルダ 2"/>
          <p:cNvSpPr>
            <a:spLocks noGrp="1"/>
          </p:cNvSpPr>
          <p:nvPr>
            <p:ph idx="1"/>
          </p:nvPr>
        </p:nvSpPr>
        <p:spPr>
          <a:xfrm>
            <a:off x="395536" y="404664"/>
            <a:ext cx="8291264" cy="1540767"/>
          </a:xfrm>
          <a:ln>
            <a:solidFill>
              <a:schemeClr val="tx1">
                <a:lumMod val="85000"/>
                <a:lumOff val="15000"/>
              </a:schemeClr>
            </a:solidFill>
          </a:ln>
        </p:spPr>
        <p:txBody>
          <a:bodyPr>
            <a:noAutofit/>
          </a:bodyPr>
          <a:lstStyle/>
          <a:p>
            <a:pPr algn="ctr">
              <a:buNone/>
            </a:pPr>
            <a:r>
              <a:rPr lang="ja-JP" altLang="ja-JP" sz="4400" dirty="0" smtClean="0"/>
              <a:t>介護産業　　課題先進国</a:t>
            </a:r>
            <a:endParaRPr lang="en-US" altLang="ja-JP" sz="4400" dirty="0" smtClean="0"/>
          </a:p>
          <a:p>
            <a:pPr algn="ctr">
              <a:buNone/>
            </a:pPr>
            <a:r>
              <a:rPr lang="ja-JP" altLang="ja-JP" sz="4400" dirty="0" smtClean="0"/>
              <a:t>　　市場を作れる</a:t>
            </a:r>
            <a:endParaRPr kumimoji="1" lang="ja-JP" altLang="en-US" sz="4400" dirty="0"/>
          </a:p>
        </p:txBody>
      </p:sp>
      <p:pic>
        <p:nvPicPr>
          <p:cNvPr id="4" name="図 3"/>
          <p:cNvPicPr/>
          <p:nvPr/>
        </p:nvPicPr>
        <p:blipFill>
          <a:blip r:embed="rId3" cstate="print"/>
          <a:srcRect/>
          <a:stretch>
            <a:fillRect/>
          </a:stretch>
        </p:blipFill>
        <p:spPr bwMode="auto">
          <a:xfrm>
            <a:off x="1043608" y="2204864"/>
            <a:ext cx="6984776" cy="465313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ja-JP" altLang="ja-JP" dirty="0" smtClean="0"/>
              <a:t>山中教授が使う機器</a:t>
            </a:r>
            <a:r>
              <a:rPr lang="en-US" altLang="ja-JP" dirty="0" smtClean="0"/>
              <a:t/>
            </a:r>
            <a:br>
              <a:rPr lang="en-US" altLang="ja-JP" dirty="0" smtClean="0"/>
            </a:br>
            <a:r>
              <a:rPr lang="ja-JP" altLang="ja-JP" dirty="0" smtClean="0"/>
              <a:t>ほとんど外国製品</a:t>
            </a:r>
            <a:endParaRPr kumimoji="1" lang="ja-JP" altLang="en-US" dirty="0"/>
          </a:p>
        </p:txBody>
      </p:sp>
      <p:pic>
        <p:nvPicPr>
          <p:cNvPr id="4" name="図 3"/>
          <p:cNvPicPr/>
          <p:nvPr/>
        </p:nvPicPr>
        <p:blipFill>
          <a:blip r:embed="rId3" cstate="print"/>
          <a:srcRect/>
          <a:stretch>
            <a:fillRect/>
          </a:stretch>
        </p:blipFill>
        <p:spPr bwMode="auto">
          <a:xfrm>
            <a:off x="539552" y="1484784"/>
            <a:ext cx="7920880" cy="504056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9776"/>
            <a:ext cx="8229600" cy="1143000"/>
          </a:xfrm>
          <a:ln>
            <a:solidFill>
              <a:schemeClr val="tx1">
                <a:lumMod val="85000"/>
                <a:lumOff val="15000"/>
              </a:schemeClr>
            </a:solidFill>
          </a:ln>
        </p:spPr>
        <p:txBody>
          <a:bodyPr>
            <a:normAutofit/>
          </a:bodyPr>
          <a:lstStyle/>
          <a:p>
            <a:r>
              <a:rPr lang="ja-JP" altLang="ja-JP" dirty="0" smtClean="0"/>
              <a:t>日本人の企業家精神</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 </a:t>
            </a:r>
            <a:r>
              <a:rPr lang="ja-JP" altLang="ja-JP" dirty="0" smtClean="0"/>
              <a:t>三次元プリンター　小玉秀男名古屋市工業試験場研究者時代　研究　採用されず</a:t>
            </a:r>
          </a:p>
          <a:p>
            <a:r>
              <a:rPr lang="ja-JP" altLang="ja-JP" dirty="0" smtClean="0"/>
              <a:t>米国ベンチャー企業３Ｄシステムズが企業化成功</a:t>
            </a:r>
          </a:p>
          <a:p>
            <a:r>
              <a:rPr lang="ja-JP" altLang="ja-JP" dirty="0" smtClean="0"/>
              <a:t>日本には新しいものができたときにこれはいいという文化が弱い？</a:t>
            </a:r>
          </a:p>
          <a:p>
            <a:r>
              <a:rPr lang="en-US" altLang="ja-JP" dirty="0" smtClean="0"/>
              <a:t> </a:t>
            </a:r>
            <a:r>
              <a:rPr lang="ja-JP" altLang="ja-JP" dirty="0" smtClean="0"/>
              <a:t>人間が運転しないで全自動で目的地まで走る「夢の自動車」が公道を試験ではなく普通に走れる法案が米国カリフォルニア州議会を通過　ネバダ州では２０１３年５月</a:t>
            </a:r>
            <a:r>
              <a:rPr lang="en-US" altLang="ja-JP" dirty="0" smtClean="0"/>
              <a:t>GOOOGLE</a:t>
            </a:r>
            <a:r>
              <a:rPr lang="ja-JP" altLang="ja-JP" dirty="0" smtClean="0"/>
              <a:t>社が開発した自動走行車に免許が与えられている</a:t>
            </a:r>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556792"/>
            <a:ext cx="7772400" cy="4248472"/>
          </a:xfrm>
        </p:spPr>
        <p:txBody>
          <a:bodyPr/>
          <a:lstStyle/>
          <a:p>
            <a:r>
              <a:rPr lang="ja-JP" altLang="en-US" dirty="0" smtClean="0"/>
              <a:t>宅急便の開発</a:t>
            </a:r>
            <a:r>
              <a:rPr lang="en-US" altLang="ja-JP" dirty="0" smtClean="0"/>
              <a:t/>
            </a:r>
            <a:br>
              <a:rPr lang="en-US" altLang="ja-JP" dirty="0" smtClean="0"/>
            </a:br>
            <a:r>
              <a:rPr lang="en-US" altLang="ja-JP" dirty="0" smtClean="0"/>
              <a:t/>
            </a:r>
            <a:br>
              <a:rPr lang="en-US" altLang="ja-JP" dirty="0" smtClean="0"/>
            </a:br>
            <a:r>
              <a:rPr lang="ja-JP" altLang="en-US" dirty="0" smtClean="0"/>
              <a:t>小倉昌男</a:t>
            </a:r>
            <a:r>
              <a:rPr lang="en-US" altLang="ja-JP" dirty="0" smtClean="0"/>
              <a:t/>
            </a:r>
            <a:br>
              <a:rPr lang="en-US" altLang="ja-JP" dirty="0" smtClean="0"/>
            </a:br>
            <a:r>
              <a:rPr lang="en-US" altLang="ja-JP" dirty="0" smtClean="0"/>
              <a:t/>
            </a:r>
            <a:br>
              <a:rPr lang="en-US" altLang="ja-JP" dirty="0" smtClean="0"/>
            </a:br>
            <a:r>
              <a:rPr lang="ja-JP" altLang="en-US" dirty="0" smtClean="0"/>
              <a:t>中国では「宅急送」</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エレベーター内で「魅惑の深海パーティー」開催を目指す</a:t>
            </a:r>
            <a:r>
              <a:rPr lang="en-US" altLang="ja-JP" b="1" dirty="0" err="1" smtClean="0"/>
              <a:t>Digigage</a:t>
            </a:r>
            <a:endParaRPr kumimoji="1" lang="ja-JP" altLang="en-US" dirty="0"/>
          </a:p>
        </p:txBody>
      </p:sp>
      <p:pic>
        <p:nvPicPr>
          <p:cNvPr id="5" name="図 4"/>
          <p:cNvPicPr/>
          <p:nvPr/>
        </p:nvPicPr>
        <p:blipFill>
          <a:blip r:embed="rId3" cstate="print"/>
          <a:srcRect l="15686" t="34031" r="39020" b="15923"/>
          <a:stretch>
            <a:fillRect/>
          </a:stretch>
        </p:blipFill>
        <p:spPr bwMode="auto">
          <a:xfrm>
            <a:off x="1115616" y="1844824"/>
            <a:ext cx="676875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ヤマトシステム開発</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電電公社時代にパイロットシステムへの参加　　　ヤマト情報システム開発</a:t>
            </a:r>
            <a:endParaRPr kumimoji="1" lang="en-US" altLang="ja-JP" dirty="0" smtClean="0"/>
          </a:p>
          <a:p>
            <a:r>
              <a:rPr lang="ja-JP" altLang="en-US" dirty="0" smtClean="0"/>
              <a:t>個建運賃制度の導入　既存業界及び行政との軋轢⇒幅運賃制度の政治的活用</a:t>
            </a:r>
            <a:endParaRPr lang="en-US" altLang="ja-JP" dirty="0" smtClean="0"/>
          </a:p>
          <a:p>
            <a:r>
              <a:rPr kumimoji="1" lang="ja-JP" altLang="en-US" dirty="0" smtClean="0"/>
              <a:t>大口顧客の三越</a:t>
            </a:r>
            <a:r>
              <a:rPr lang="ja-JP" altLang="en-US" dirty="0" smtClean="0"/>
              <a:t>百貨店との契約解消</a:t>
            </a: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238895"/>
            <a:ext cx="7772400" cy="1470025"/>
          </a:xfrm>
          <a:ln>
            <a:solidFill>
              <a:schemeClr val="tx1">
                <a:lumMod val="95000"/>
                <a:lumOff val="5000"/>
              </a:schemeClr>
            </a:solidFill>
          </a:ln>
        </p:spPr>
        <p:txBody>
          <a:bodyPr/>
          <a:lstStyle/>
          <a:p>
            <a:r>
              <a:rPr kumimoji="1" lang="ja-JP" altLang="en-US" dirty="0" smtClean="0">
                <a:solidFill>
                  <a:srgbClr val="FF0000"/>
                </a:solidFill>
              </a:rPr>
              <a:t>規制緩和</a:t>
            </a:r>
            <a:r>
              <a:rPr kumimoji="1" lang="ja-JP" altLang="en-US" dirty="0" smtClean="0">
                <a:solidFill>
                  <a:schemeClr val="tx1">
                    <a:lumMod val="95000"/>
                    <a:lumOff val="5000"/>
                  </a:schemeClr>
                </a:solidFill>
              </a:rPr>
              <a:t>ではなく</a:t>
            </a:r>
            <a:r>
              <a:rPr kumimoji="1" lang="ja-JP" altLang="en-US" dirty="0" smtClean="0">
                <a:solidFill>
                  <a:srgbClr val="FF0000"/>
                </a:solidFill>
              </a:rPr>
              <a:t>制度創造</a:t>
            </a:r>
            <a:endParaRPr kumimoji="1" lang="ja-JP" altLang="en-US" dirty="0">
              <a:solidFill>
                <a:srgbClr val="FF0000"/>
              </a:solidFill>
            </a:endParaRPr>
          </a:p>
        </p:txBody>
      </p:sp>
      <p:sp>
        <p:nvSpPr>
          <p:cNvPr id="5" name="サブタイトル 4"/>
          <p:cNvSpPr>
            <a:spLocks noGrp="1"/>
          </p:cNvSpPr>
          <p:nvPr>
            <p:ph type="subTitle" idx="1"/>
          </p:nvPr>
        </p:nvSpPr>
        <p:spPr>
          <a:xfrm>
            <a:off x="683568" y="3429000"/>
            <a:ext cx="7920880" cy="1198984"/>
          </a:xfrm>
        </p:spPr>
        <p:txBody>
          <a:bodyPr>
            <a:noAutofit/>
          </a:bodyPr>
          <a:lstStyle/>
          <a:p>
            <a:r>
              <a:rPr lang="ja-JP" altLang="en-US" sz="6600" dirty="0" smtClean="0">
                <a:solidFill>
                  <a:srgbClr val="FF0000"/>
                </a:solidFill>
              </a:rPr>
              <a:t>乗り放題運賃の導入</a:t>
            </a:r>
            <a:endParaRPr kumimoji="1" lang="ja-JP" altLang="en-US" sz="6600"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使い放題料金モデル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供給力増大、提供情報力増大⇒使い放題定額制モデルの普及⇒需要増大　の循環モデル</a:t>
            </a:r>
            <a:endParaRPr kumimoji="1" lang="en-US" altLang="ja-JP" dirty="0" smtClean="0"/>
          </a:p>
          <a:p>
            <a:r>
              <a:rPr lang="ja-JP" altLang="en-US" dirty="0" smtClean="0"/>
              <a:t>インターネット、携帯電話</a:t>
            </a:r>
            <a:endParaRPr lang="en-US" altLang="ja-JP" dirty="0" smtClean="0"/>
          </a:p>
          <a:p>
            <a:r>
              <a:rPr kumimoji="1" lang="ja-JP" altLang="en-US" dirty="0" smtClean="0"/>
              <a:t>小田急「箱根乗り放題」　国鉄周遊券、満鉄周遊券</a:t>
            </a:r>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①</a:t>
            </a:r>
            <a:r>
              <a:rPr lang="ja-JP" altLang="ja-JP" dirty="0" smtClean="0"/>
              <a:t>乗り放題</a:t>
            </a:r>
            <a:r>
              <a:rPr lang="ja-JP" altLang="en-US" dirty="0" smtClean="0"/>
              <a:t>運賃の導入</a:t>
            </a:r>
            <a:r>
              <a:rPr lang="en-US" altLang="ja-JP" dirty="0" smtClean="0"/>
              <a:t/>
            </a:r>
            <a:br>
              <a:rPr lang="en-US" altLang="ja-JP" dirty="0" smtClean="0"/>
            </a:br>
            <a:r>
              <a:rPr lang="en-US" altLang="ja-JP" dirty="0" smtClean="0"/>
              <a:t>(</a:t>
            </a:r>
            <a:r>
              <a:rPr lang="ja-JP" altLang="en-US" dirty="0" smtClean="0"/>
              <a:t>ＪＲ東海）</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 </a:t>
            </a:r>
            <a:r>
              <a:rPr lang="ja-JP" altLang="ja-JP" dirty="0" smtClean="0"/>
              <a:t>ＪＲ東海　元日は全線乗り放題の企画乗車券を発売</a:t>
            </a:r>
          </a:p>
          <a:p>
            <a:r>
              <a:rPr lang="ja-JP" altLang="ja-JP" dirty="0" smtClean="0"/>
              <a:t>２０１４年（平成２６年）１月１日限り有効の企画乗車券「新春こだま＆ワイドビューフリーきっぷ」を同社の主な駅、ジェイアール東海ツアーズの各支店、静岡・名古屋地区の主な旅行会社で、１２月１日から発売 </a:t>
            </a:r>
            <a:r>
              <a:rPr lang="en-US" altLang="ja-JP" dirty="0" smtClean="0"/>
              <a:t> </a:t>
            </a:r>
            <a:endParaRPr lang="ja-JP" altLang="ja-JP" dirty="0" smtClean="0"/>
          </a:p>
          <a:p>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② </a:t>
            </a:r>
            <a:r>
              <a:rPr lang="en-US" altLang="ja-JP" b="1" dirty="0" smtClean="0"/>
              <a:t>JR</a:t>
            </a:r>
            <a:r>
              <a:rPr lang="ja-JP" altLang="ja-JP" b="1" dirty="0" smtClean="0"/>
              <a:t>四国、定期客限定の</a:t>
            </a:r>
            <a:r>
              <a:rPr lang="en-US" altLang="ja-JP" b="1" dirty="0" smtClean="0"/>
              <a:t/>
            </a:r>
            <a:br>
              <a:rPr lang="en-US" altLang="ja-JP" b="1" dirty="0" smtClean="0"/>
            </a:br>
            <a:r>
              <a:rPr lang="ja-JP" altLang="ja-JP" b="1" dirty="0" smtClean="0"/>
              <a:t>全線フリー切符発売</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3</a:t>
            </a:r>
            <a:r>
              <a:rPr lang="ja-JP" altLang="ja-JP" dirty="0" smtClean="0"/>
              <a:t>月</a:t>
            </a:r>
            <a:r>
              <a:rPr lang="en-US" altLang="ja-JP" dirty="0" smtClean="0"/>
              <a:t>15</a:t>
            </a:r>
            <a:r>
              <a:rPr lang="ja-JP" altLang="ja-JP" dirty="0" smtClean="0"/>
              <a:t>日、または</a:t>
            </a:r>
            <a:r>
              <a:rPr lang="en-US" altLang="ja-JP" dirty="0" smtClean="0"/>
              <a:t>16</a:t>
            </a:r>
            <a:r>
              <a:rPr lang="ja-JP" altLang="ja-JP" dirty="0" smtClean="0"/>
              <a:t>日のどちらか</a:t>
            </a:r>
            <a:r>
              <a:rPr lang="en-US" altLang="ja-JP" dirty="0" smtClean="0"/>
              <a:t>1</a:t>
            </a:r>
            <a:r>
              <a:rPr lang="ja-JP" altLang="ja-JP" dirty="0" smtClean="0"/>
              <a:t>日に限り、</a:t>
            </a:r>
            <a:r>
              <a:rPr lang="en-US" altLang="ja-JP" dirty="0" smtClean="0"/>
              <a:t>JR</a:t>
            </a:r>
            <a:r>
              <a:rPr lang="ja-JP" altLang="ja-JP" dirty="0" smtClean="0"/>
              <a:t>四国の鉄道全線が乗り降り自由。特急列車と普通列車の普通車自由席が利用できる。グリーン車や普通車指定席を利用する場合は乗車券部分のみ有効で、グリーン券などの料金券を別に購入する必要がある。</a:t>
            </a:r>
            <a:r>
              <a:rPr lang="en-US" altLang="ja-JP" dirty="0" smtClean="0"/>
              <a:t/>
            </a:r>
            <a:br>
              <a:rPr lang="en-US" altLang="ja-JP" dirty="0" smtClean="0"/>
            </a:br>
            <a:r>
              <a:rPr lang="en-US" altLang="ja-JP" dirty="0" smtClean="0"/>
              <a:t/>
            </a:r>
            <a:br>
              <a:rPr lang="en-US" altLang="ja-JP" dirty="0" smtClean="0"/>
            </a:br>
            <a:r>
              <a:rPr lang="ja-JP" altLang="ja-JP" dirty="0" smtClean="0"/>
              <a:t>「ご本人様用」と「お連れ様用」の</a:t>
            </a:r>
            <a:r>
              <a:rPr lang="en-US" altLang="ja-JP" dirty="0" smtClean="0"/>
              <a:t>2</a:t>
            </a:r>
            <a:r>
              <a:rPr lang="ja-JP" altLang="ja-JP" dirty="0" smtClean="0"/>
              <a:t>種類があり、発売額や切符の効力はどちらも同じ。</a:t>
            </a:r>
            <a:r>
              <a:rPr lang="en-US" altLang="ja-JP" dirty="0" smtClean="0"/>
              <a:t/>
            </a:r>
            <a:br>
              <a:rPr lang="en-US" altLang="ja-JP" dirty="0" smtClean="0"/>
            </a:br>
            <a:r>
              <a:rPr lang="en-US" altLang="ja-JP" dirty="0" smtClean="0"/>
              <a:t/>
            </a:r>
            <a:br>
              <a:rPr lang="en-US" altLang="ja-JP" dirty="0" smtClean="0"/>
            </a:br>
            <a:r>
              <a:rPr lang="ja-JP" altLang="ja-JP" dirty="0" smtClean="0"/>
              <a:t>発売額は大人</a:t>
            </a:r>
            <a:r>
              <a:rPr lang="en-US" altLang="ja-JP" dirty="0" smtClean="0"/>
              <a:t>2440</a:t>
            </a:r>
            <a:r>
              <a:rPr lang="ja-JP" altLang="ja-JP" dirty="0" smtClean="0"/>
              <a:t>円・子供</a:t>
            </a:r>
            <a:r>
              <a:rPr lang="en-US" altLang="ja-JP" dirty="0" smtClean="0"/>
              <a:t>1220</a:t>
            </a:r>
            <a:r>
              <a:rPr lang="ja-JP" altLang="ja-JP" dirty="0" smtClean="0"/>
              <a:t>円。 </a:t>
            </a:r>
          </a:p>
          <a:p>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b="1" dirty="0" smtClean="0"/>
              <a:t>乗り放題タクシー運賃制度の導入ロードマップ（案）</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r>
              <a:rPr lang="en-US" altLang="ja-JP" dirty="0" smtClean="0"/>
              <a:t> </a:t>
            </a:r>
            <a:r>
              <a:rPr lang="ja-JP" altLang="ja-JP" dirty="0" smtClean="0"/>
              <a:t>自家用自動車有償運送の許可の自治体への権限移管（及び軽自動車税の増額）に際し、新商品として「地域交通トータル管理請負業務」）を開発</a:t>
            </a:r>
          </a:p>
          <a:p>
            <a:r>
              <a:rPr lang="ja-JP" altLang="ja-JP" dirty="0" smtClean="0"/>
              <a:t>「足の確保」を中心とした交通サービス案の提案</a:t>
            </a:r>
          </a:p>
          <a:p>
            <a:r>
              <a:rPr lang="ja-JP" altLang="ja-JP" dirty="0" smtClean="0"/>
              <a:t>利用者の位置情報管理業務</a:t>
            </a:r>
          </a:p>
          <a:p>
            <a:r>
              <a:rPr lang="ja-JP" altLang="ja-JP" dirty="0" smtClean="0"/>
              <a:t>乗り放題サービス確保に必要とされる助成額の算出</a:t>
            </a:r>
          </a:p>
          <a:p>
            <a:pPr>
              <a:buNone/>
            </a:pPr>
            <a:r>
              <a:rPr lang="ja-JP" altLang="en-US" dirty="0" smtClean="0"/>
              <a:t>（</a:t>
            </a:r>
            <a:r>
              <a:rPr lang="en-US" altLang="ja-JP" dirty="0" smtClean="0"/>
              <a:t> </a:t>
            </a:r>
            <a:r>
              <a:rPr lang="ja-JP" altLang="ja-JP" dirty="0" smtClean="0"/>
              <a:t>注</a:t>
            </a:r>
            <a:r>
              <a:rPr lang="ja-JP" altLang="en-US" dirty="0" smtClean="0"/>
              <a:t>）</a:t>
            </a:r>
            <a:r>
              <a:rPr lang="ja-JP" altLang="ja-JP" dirty="0" smtClean="0"/>
              <a:t>水道料金徴収、管理等については、ジェネッツ等受託業務が進展している</a:t>
            </a:r>
            <a:r>
              <a:rPr lang="en-US" altLang="ja-JP" dirty="0" smtClean="0"/>
              <a:t> </a:t>
            </a:r>
            <a:endParaRPr lang="ja-JP" altLang="ja-JP"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dirty="0" smtClean="0"/>
              <a:t>①　自家用自動車有償運送事業における</a:t>
            </a:r>
            <a:r>
              <a:rPr lang="ja-JP" altLang="ja-JP" b="1" dirty="0" smtClean="0"/>
              <a:t>「乗り放題運賃」制度の導入</a:t>
            </a:r>
            <a:endParaRPr kumimoji="1" lang="ja-JP" altLang="en-US" dirty="0"/>
          </a:p>
        </p:txBody>
      </p:sp>
      <p:sp>
        <p:nvSpPr>
          <p:cNvPr id="3" name="コンテンツ プレースホルダ 2"/>
          <p:cNvSpPr>
            <a:spLocks noGrp="1"/>
          </p:cNvSpPr>
          <p:nvPr>
            <p:ph idx="1"/>
          </p:nvPr>
        </p:nvSpPr>
        <p:spPr>
          <a:xfrm>
            <a:off x="457200" y="1628800"/>
            <a:ext cx="8229600" cy="4824536"/>
          </a:xfrm>
        </p:spPr>
        <p:txBody>
          <a:bodyPr>
            <a:normAutofit/>
          </a:bodyPr>
          <a:lstStyle/>
          <a:p>
            <a:r>
              <a:rPr lang="ja-JP" altLang="ja-JP" dirty="0" smtClean="0"/>
              <a:t>もともと採算をとるものではなく、月極定額乗り放題は導入し易い。定額の水準は、</a:t>
            </a:r>
            <a:r>
              <a:rPr lang="ja-JP" altLang="ja-JP" b="1" dirty="0" smtClean="0"/>
              <a:t>自治体の助成額</a:t>
            </a:r>
            <a:r>
              <a:rPr lang="ja-JP" altLang="ja-JP" dirty="0" smtClean="0"/>
              <a:t>とのバランスで決定</a:t>
            </a:r>
          </a:p>
          <a:p>
            <a:r>
              <a:rPr lang="en-US" altLang="ja-JP" dirty="0" smtClean="0"/>
              <a:t> </a:t>
            </a:r>
            <a:r>
              <a:rPr lang="ja-JP" altLang="ja-JP" dirty="0" smtClean="0"/>
              <a:t>効率的配車のためには、利用者の位置情報が把握できると便利</a:t>
            </a:r>
            <a:r>
              <a:rPr lang="ja-JP" altLang="en-US" dirty="0" smtClean="0"/>
              <a:t>、</a:t>
            </a:r>
            <a:r>
              <a:rPr lang="ja-JP" altLang="ja-JP" dirty="0" smtClean="0"/>
              <a:t>利用者への配車情報もスマートフォンで送信</a:t>
            </a:r>
          </a:p>
          <a:p>
            <a:r>
              <a:rPr lang="en-US" altLang="ja-JP" dirty="0" smtClean="0"/>
              <a:t> </a:t>
            </a:r>
            <a:r>
              <a:rPr lang="ja-JP" altLang="ja-JP" dirty="0" smtClean="0"/>
              <a:t>必要があれば簡易な専用アプリを作成し、普及させる</a:t>
            </a:r>
            <a:r>
              <a:rPr lang="ja-JP" altLang="en-US" dirty="0" smtClean="0"/>
              <a:t>が、</a:t>
            </a:r>
            <a:r>
              <a:rPr lang="ja-JP" altLang="ja-JP" dirty="0" smtClean="0"/>
              <a:t>既存のアプリで活用できるのもがあればそれでもよい</a:t>
            </a:r>
            <a:r>
              <a:rPr lang="en-US" altLang="ja-JP" dirty="0" smtClean="0"/>
              <a:t> </a:t>
            </a:r>
            <a:endParaRPr lang="ja-JP" altLang="ja-JP" dirty="0" smtClean="0"/>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ln>
            <a:solidFill>
              <a:schemeClr val="tx1">
                <a:lumMod val="95000"/>
                <a:lumOff val="5000"/>
              </a:schemeClr>
            </a:solidFill>
          </a:ln>
        </p:spPr>
        <p:txBody>
          <a:bodyPr>
            <a:normAutofit fontScale="90000"/>
          </a:bodyPr>
          <a:lstStyle/>
          <a:p>
            <a:r>
              <a:rPr lang="ja-JP" altLang="ja-JP" dirty="0" smtClean="0"/>
              <a:t>②「</a:t>
            </a:r>
            <a:r>
              <a:rPr lang="ja-JP" altLang="ja-JP" b="1" dirty="0" smtClean="0"/>
              <a:t>乗り放題タクシー企画一日乗車券</a:t>
            </a:r>
            <a:r>
              <a:rPr lang="ja-JP" altLang="ja-JP" dirty="0" smtClean="0"/>
              <a:t>」</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旅行会社が販売すれば問題はない。乗車券は情報であり、具体的なドキュメントでなくても、</a:t>
            </a:r>
            <a:r>
              <a:rPr lang="en-US" altLang="ja-JP" dirty="0" smtClean="0"/>
              <a:t>E</a:t>
            </a:r>
            <a:r>
              <a:rPr lang="ja-JP" altLang="ja-JP" dirty="0" smtClean="0"/>
              <a:t>チケット的なもので構わないであろう。</a:t>
            </a:r>
          </a:p>
          <a:p>
            <a:r>
              <a:rPr lang="ja-JP" altLang="ja-JP" dirty="0" smtClean="0"/>
              <a:t>導入にあたり、</a:t>
            </a:r>
            <a:r>
              <a:rPr lang="ja-JP" altLang="ja-JP" b="1" dirty="0" smtClean="0"/>
              <a:t>財政援助</a:t>
            </a:r>
            <a:r>
              <a:rPr lang="ja-JP" altLang="ja-JP" dirty="0" smtClean="0"/>
              <a:t>が必要であれば検討する。企画旅行商品として販売すれば、乗合タクシーでなくて通常のタクシーとして</a:t>
            </a:r>
            <a:r>
              <a:rPr lang="ja-JP" altLang="en-US" dirty="0" smtClean="0"/>
              <a:t>も</a:t>
            </a:r>
            <a:r>
              <a:rPr lang="ja-JP" altLang="ja-JP" dirty="0" smtClean="0"/>
              <a:t>導入可能である。</a:t>
            </a:r>
          </a:p>
          <a:p>
            <a:r>
              <a:rPr lang="ja-JP" altLang="ja-JP" dirty="0" smtClean="0"/>
              <a:t>助成目的には、高齢者等向けのもの（多頻度利用）と観光客向け（１</a:t>
            </a:r>
            <a:r>
              <a:rPr lang="en-US" altLang="ja-JP" dirty="0" smtClean="0"/>
              <a:t>~</a:t>
            </a:r>
            <a:r>
              <a:rPr lang="ja-JP" altLang="ja-JP" dirty="0" smtClean="0"/>
              <a:t>２日利用）のものとが考えられるが、外形的に分類できるものではない（観光と公共交通の融合）</a:t>
            </a:r>
          </a:p>
          <a:p>
            <a:r>
              <a:rPr lang="en-US" altLang="ja-JP" dirty="0" smtClean="0"/>
              <a:t> </a:t>
            </a:r>
            <a:r>
              <a:rPr lang="ja-JP" altLang="ja-JP" dirty="0" smtClean="0"/>
              <a:t>財政援助：軽自動車税（市町村税）の増税分をあてる</a:t>
            </a:r>
            <a:r>
              <a:rPr lang="en-US" altLang="ja-JP" dirty="0" smtClean="0"/>
              <a:t> </a:t>
            </a:r>
            <a:endParaRPr lang="ja-JP" altLang="ja-JP" dirty="0" smtClean="0"/>
          </a:p>
          <a:p>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dirty="0" smtClean="0"/>
              <a:t>③　</a:t>
            </a:r>
            <a:r>
              <a:rPr lang="ja-JP" altLang="en-US" dirty="0" smtClean="0"/>
              <a:t>乗り放題タクシー運賃</a:t>
            </a:r>
            <a:r>
              <a:rPr lang="ja-JP" altLang="ja-JP" dirty="0" smtClean="0"/>
              <a:t>コンセプトをあらわす概念「</a:t>
            </a:r>
            <a:r>
              <a:rPr lang="ja-JP" altLang="en-US" dirty="0" smtClean="0">
                <a:solidFill>
                  <a:srgbClr val="FF0000"/>
                </a:solidFill>
              </a:rPr>
              <a:t>？</a:t>
            </a:r>
            <a:r>
              <a:rPr lang="ja-JP" altLang="ja-JP" dirty="0" smtClean="0"/>
              <a:t>」</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新規事業　フィジカルなハンドリングを既存交通事業者が受託する</a:t>
            </a:r>
          </a:p>
          <a:p>
            <a:r>
              <a:rPr lang="ja-JP" altLang="ja-JP" dirty="0" smtClean="0"/>
              <a:t>公営水道事業の代金回収業務を受託する民間事業（ジェネッツ）のように、バスタクシー、運転代行事業を実施しながら、公営自家用自動車運送事業を受託する。利用者の位置情報処理も併せて行う。</a:t>
            </a:r>
          </a:p>
          <a:p>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2247007"/>
            <a:ext cx="7772400" cy="1470025"/>
          </a:xfrm>
          <a:solidFill>
            <a:schemeClr val="tx2">
              <a:lumMod val="20000"/>
              <a:lumOff val="80000"/>
            </a:schemeClr>
          </a:solidFill>
          <a:ln w="28575">
            <a:solidFill>
              <a:schemeClr val="tx1">
                <a:lumMod val="95000"/>
                <a:lumOff val="5000"/>
              </a:schemeClr>
            </a:solidFill>
          </a:ln>
        </p:spPr>
        <p:txBody>
          <a:bodyPr/>
          <a:lstStyle/>
          <a:p>
            <a:pPr algn="l"/>
            <a:r>
              <a:rPr kumimoji="1" lang="ja-JP" altLang="en-US" dirty="0" smtClean="0"/>
              <a:t>脱モータリゼーション</a:t>
            </a:r>
            <a:endParaRPr kumimoji="1" lang="ja-JP" altLang="en-US" dirty="0"/>
          </a:p>
        </p:txBody>
      </p:sp>
      <p:sp>
        <p:nvSpPr>
          <p:cNvPr id="5" name="サブタイトル 4"/>
          <p:cNvSpPr>
            <a:spLocks noGrp="1"/>
          </p:cNvSpPr>
          <p:nvPr>
            <p:ph type="subTitle" idx="1"/>
          </p:nvPr>
        </p:nvSpPr>
        <p:spPr>
          <a:xfrm>
            <a:off x="323528" y="4005064"/>
            <a:ext cx="8424936" cy="910952"/>
          </a:xfrm>
        </p:spPr>
        <p:txBody>
          <a:bodyPr>
            <a:noAutofit/>
          </a:bodyPr>
          <a:lstStyle/>
          <a:p>
            <a:pPr algn="l"/>
            <a:r>
              <a:rPr lang="ja-JP" altLang="en-US" sz="4400" dirty="0" smtClean="0">
                <a:solidFill>
                  <a:schemeClr val="tx1">
                    <a:lumMod val="95000"/>
                    <a:lumOff val="5000"/>
                  </a:schemeClr>
                </a:solidFill>
              </a:rPr>
              <a:t>カーシェアリングから自動運転車</a:t>
            </a:r>
            <a:endParaRPr kumimoji="1" lang="ja-JP" altLang="en-US" sz="4400" dirty="0">
              <a:solidFill>
                <a:schemeClr val="tx1">
                  <a:lumMod val="95000"/>
                  <a:lumOff val="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郵便・通信事業の国家独占時代</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郵便事業は国家独占　逓信省⇒郵政省</a:t>
            </a:r>
            <a:endParaRPr lang="en-US" altLang="ja-JP" dirty="0" smtClean="0"/>
          </a:p>
          <a:p>
            <a:r>
              <a:rPr kumimoji="1" lang="ja-JP" altLang="en-US" dirty="0" smtClean="0"/>
              <a:t>電信電話事業も国家独占　逓信省⇒電電公社（ＮＴＴ）</a:t>
            </a:r>
            <a:endParaRPr kumimoji="1" lang="en-US" altLang="ja-JP" dirty="0" smtClean="0"/>
          </a:p>
          <a:p>
            <a:r>
              <a:rPr lang="ja-JP" altLang="en-US" dirty="0" smtClean="0"/>
              <a:t>通信の秘密の保護</a:t>
            </a:r>
            <a:endParaRPr lang="en-US" altLang="ja-JP" dirty="0" smtClean="0"/>
          </a:p>
          <a:p>
            <a:r>
              <a:rPr lang="ja-JP" altLang="en-US" dirty="0" smtClean="0"/>
              <a:t>信書輸送の禁止　クロネコヤマトの挑戦</a:t>
            </a:r>
            <a:endParaRPr lang="en-US" altLang="ja-JP" dirty="0" smtClean="0"/>
          </a:p>
          <a:p>
            <a:r>
              <a:rPr kumimoji="1" lang="ja-JP" altLang="en-US" dirty="0" smtClean="0"/>
              <a:t>電気通信回線の自由化</a:t>
            </a:r>
            <a:endParaRPr kumimoji="1" lang="en-US" altLang="ja-JP" dirty="0" smtClean="0"/>
          </a:p>
          <a:p>
            <a:r>
              <a:rPr lang="ja-JP" altLang="en-US" dirty="0" smtClean="0"/>
              <a:t>郵政改革　郵便事業というよりも郵便貯金、簡易保険改革</a:t>
            </a:r>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ja-JP" altLang="ja-JP" b="1" dirty="0" smtClean="0"/>
              <a:t>オンデマンド・カーシェアリング</a:t>
            </a:r>
            <a:r>
              <a:rPr lang="en-US" altLang="ja-JP" b="1" dirty="0" smtClean="0"/>
              <a:t/>
            </a:r>
            <a:br>
              <a:rPr lang="en-US" altLang="ja-JP" b="1" dirty="0" smtClean="0"/>
            </a:br>
            <a:r>
              <a:rPr lang="ja-JP" altLang="ja-JP" b="1" dirty="0" smtClean="0"/>
              <a:t>急成長中</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lang="ja-JP" altLang="ja-JP" dirty="0" smtClean="0"/>
              <a:t>ピア・ツー・ピア交通サービスの市場全体が急成長中</a:t>
            </a:r>
            <a:endParaRPr lang="en-US" altLang="ja-JP" dirty="0" smtClean="0"/>
          </a:p>
          <a:p>
            <a:r>
              <a:rPr lang="ja-JP" altLang="ja-JP" dirty="0" smtClean="0"/>
              <a:t>高価格帯のサービスの勝者は革新的なリムジン・サービス</a:t>
            </a:r>
            <a:r>
              <a:rPr lang="en-US" altLang="ja-JP" dirty="0" err="1" smtClean="0"/>
              <a:t>Uber</a:t>
            </a:r>
            <a:r>
              <a:rPr lang="ja-JP" altLang="en-US" dirty="0" smtClean="0"/>
              <a:t>　</a:t>
            </a:r>
            <a:r>
              <a:rPr lang="ja-JP" altLang="ja-JP" dirty="0" smtClean="0"/>
              <a:t>売上は毎週</a:t>
            </a:r>
            <a:r>
              <a:rPr lang="en-US" altLang="ja-JP" dirty="0" smtClean="0"/>
              <a:t>2000</a:t>
            </a:r>
            <a:r>
              <a:rPr lang="ja-JP" altLang="ja-JP" dirty="0" smtClean="0"/>
              <a:t>万ドル</a:t>
            </a:r>
            <a:r>
              <a:rPr lang="ja-JP" altLang="en-US" dirty="0" smtClean="0"/>
              <a:t>（</a:t>
            </a:r>
            <a:r>
              <a:rPr lang="en-US" altLang="ja-JP" b="1" dirty="0" smtClean="0"/>
              <a:t>35億ドルの評価額最新の資金調達をした</a:t>
            </a:r>
            <a:r>
              <a:rPr lang="ja-JP" altLang="ja-JP" dirty="0" smtClean="0"/>
              <a:t>際の数字</a:t>
            </a:r>
            <a:r>
              <a:rPr lang="ja-JP" altLang="en-US" dirty="0" smtClean="0"/>
              <a:t>）</a:t>
            </a:r>
          </a:p>
          <a:p>
            <a:r>
              <a:rPr lang="ja-JP" altLang="ja-JP" dirty="0" smtClean="0"/>
              <a:t>オンデマンド・カーシェアリング・サービス</a:t>
            </a:r>
            <a:r>
              <a:rPr lang="en-US" altLang="ja-JP" dirty="0" err="1" smtClean="0"/>
              <a:t>Lyft</a:t>
            </a:r>
            <a:r>
              <a:rPr lang="ja-JP" altLang="ja-JP" dirty="0" smtClean="0"/>
              <a:t>は</a:t>
            </a:r>
            <a:r>
              <a:rPr lang="en-US" altLang="ja-JP" dirty="0" smtClean="0"/>
              <a:t>20</a:t>
            </a:r>
            <a:r>
              <a:rPr lang="ja-JP" altLang="ja-JP" dirty="0" smtClean="0"/>
              <a:t>倍以上に成長</a:t>
            </a:r>
            <a:r>
              <a:rPr lang="ja-JP" altLang="en-US" dirty="0" smtClean="0"/>
              <a:t>　</a:t>
            </a:r>
            <a:r>
              <a:rPr lang="ja-JP" altLang="ja-JP" dirty="0" smtClean="0"/>
              <a:t>手頃な価格のピア・ツー・ピア交通サービス</a:t>
            </a:r>
            <a:endParaRPr lang="en-US" altLang="ja-JP"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dirty="0" smtClean="0"/>
              <a:t>タイムズ２４　</a:t>
            </a:r>
            <a:r>
              <a:rPr lang="en-US" altLang="ja-JP" dirty="0" smtClean="0"/>
              <a:t/>
            </a:r>
            <a:br>
              <a:rPr lang="en-US" altLang="ja-JP" dirty="0" smtClean="0"/>
            </a:br>
            <a:r>
              <a:rPr lang="ja-JP" altLang="ja-JP" dirty="0" smtClean="0"/>
              <a:t>カーシェアリングで１万台提供</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時間貸し駐車場のタイムズ２４は</a:t>
            </a:r>
            <a:r>
              <a:rPr lang="en-US" altLang="ja-JP" dirty="0" smtClean="0"/>
              <a:t>2014</a:t>
            </a:r>
            <a:r>
              <a:rPr lang="ja-JP" altLang="en-US" dirty="0" smtClean="0"/>
              <a:t>年</a:t>
            </a:r>
            <a:r>
              <a:rPr lang="ja-JP" altLang="ja-JP" dirty="0" smtClean="0"/>
              <a:t>１０月までに、自動車を共同利用するカーシェアリングサービス「タイムズカープラス」の提供車両台数を全国合わせて１万台の大台に乗せる。</a:t>
            </a:r>
            <a:endParaRPr lang="en-US" altLang="ja-JP" dirty="0" smtClean="0"/>
          </a:p>
          <a:p>
            <a:r>
              <a:rPr lang="en-US" altLang="ja-JP" dirty="0" smtClean="0"/>
              <a:t>2013</a:t>
            </a:r>
            <a:r>
              <a:rPr lang="ja-JP" altLang="ja-JP" dirty="0" smtClean="0"/>
              <a:t>年１１月現在では、３１都道府県の４５６６カ所の駐車場に７２１４台を提供しており、今後１年間で３０００台弱を増やす。</a:t>
            </a:r>
          </a:p>
          <a:p>
            <a:r>
              <a:rPr lang="en-US" altLang="ja-JP" dirty="0" smtClean="0"/>
              <a:t> </a:t>
            </a:r>
            <a:endParaRPr lang="ja-JP" altLang="ja-JP" dirty="0" smtClean="0"/>
          </a:p>
          <a:p>
            <a:endParaRPr kumimoji="1" lang="ja-JP"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fontScale="90000"/>
          </a:bodyPr>
          <a:lstStyle/>
          <a:p>
            <a:r>
              <a:rPr lang="ja-JP" altLang="ja-JP" dirty="0" smtClean="0"/>
              <a:t>カーシェア、将来の新車販売に暗雲も </a:t>
            </a:r>
            <a:endParaRPr kumimoji="1" lang="ja-JP" altLang="en-US" dirty="0"/>
          </a:p>
        </p:txBody>
      </p:sp>
      <p:sp>
        <p:nvSpPr>
          <p:cNvPr id="3" name="コンテンツ プレースホルダ 2"/>
          <p:cNvSpPr>
            <a:spLocks noGrp="1"/>
          </p:cNvSpPr>
          <p:nvPr>
            <p:ph idx="1"/>
          </p:nvPr>
        </p:nvSpPr>
        <p:spPr>
          <a:xfrm>
            <a:off x="457200" y="1600200"/>
            <a:ext cx="8229600" cy="5501208"/>
          </a:xfrm>
        </p:spPr>
        <p:txBody>
          <a:bodyPr>
            <a:normAutofit fontScale="92500" lnSpcReduction="10000"/>
          </a:bodyPr>
          <a:lstStyle/>
          <a:p>
            <a:r>
              <a:rPr lang="ja-JP" altLang="ja-JP" dirty="0" smtClean="0"/>
              <a:t>ジップカー（</a:t>
            </a:r>
            <a:r>
              <a:rPr lang="en-US" altLang="ja-JP" dirty="0" err="1" smtClean="0"/>
              <a:t>Zipcar</a:t>
            </a:r>
            <a:r>
              <a:rPr lang="ja-JP" altLang="ja-JP" dirty="0" smtClean="0"/>
              <a:t>）やカーズトゥーゴー（</a:t>
            </a:r>
            <a:r>
              <a:rPr lang="en-US" altLang="ja-JP" dirty="0" smtClean="0"/>
              <a:t>Cars2Go</a:t>
            </a:r>
            <a:r>
              <a:rPr lang="ja-JP" altLang="ja-JP" dirty="0" smtClean="0"/>
              <a:t>）などのカーシェアリングサービスが新車や中古需要を侵食</a:t>
            </a:r>
            <a:endParaRPr lang="en-US" altLang="ja-JP" dirty="0" smtClean="0"/>
          </a:p>
          <a:p>
            <a:r>
              <a:rPr lang="ja-JP" altLang="ja-JP" dirty="0" smtClean="0"/>
              <a:t>世帯構成人数の減少や交通機関の利便性向上といった社会的変化と相まって、長期的な難題</a:t>
            </a:r>
          </a:p>
          <a:p>
            <a:r>
              <a:rPr lang="ja-JP" altLang="ja-JP" dirty="0" smtClean="0"/>
              <a:t>大都市以外に</a:t>
            </a:r>
            <a:r>
              <a:rPr lang="ja-JP" altLang="en-US" dirty="0" smtClean="0"/>
              <a:t>も</a:t>
            </a:r>
            <a:r>
              <a:rPr lang="ja-JP" altLang="ja-JP" dirty="0" smtClean="0"/>
              <a:t>広がるにつれ、自動車販売に及ぶ影響がもっと大きくなると予想</a:t>
            </a:r>
          </a:p>
          <a:p>
            <a:r>
              <a:rPr lang="ja-JP" altLang="ja-JP" dirty="0" smtClean="0"/>
              <a:t>ジップカーの親会社であるレンタカー大手のエイビス・バジェット・グループによると、</a:t>
            </a:r>
            <a:r>
              <a:rPr lang="en-US" altLang="ja-JP" dirty="0" smtClean="0"/>
              <a:t>12</a:t>
            </a:r>
            <a:r>
              <a:rPr lang="ja-JP" altLang="ja-JP" dirty="0" smtClean="0"/>
              <a:t>年のジップカー部門の売上高は</a:t>
            </a:r>
            <a:r>
              <a:rPr lang="en-US" altLang="ja-JP" dirty="0" smtClean="0"/>
              <a:t>2</a:t>
            </a:r>
            <a:r>
              <a:rPr lang="ja-JP" altLang="ja-JP" dirty="0" smtClean="0"/>
              <a:t>億</a:t>
            </a:r>
            <a:r>
              <a:rPr lang="en-US" altLang="ja-JP" dirty="0" smtClean="0"/>
              <a:t>7900</a:t>
            </a:r>
            <a:r>
              <a:rPr lang="ja-JP" altLang="ja-JP" dirty="0" smtClean="0"/>
              <a:t>万ドル（約</a:t>
            </a:r>
            <a:r>
              <a:rPr lang="en-US" altLang="ja-JP" dirty="0" smtClean="0"/>
              <a:t>280</a:t>
            </a:r>
            <a:r>
              <a:rPr lang="ja-JP" altLang="ja-JP" dirty="0" smtClean="0"/>
              <a:t>億円）と、</a:t>
            </a:r>
            <a:r>
              <a:rPr lang="en-US" altLang="ja-JP" dirty="0" smtClean="0"/>
              <a:t>08</a:t>
            </a:r>
            <a:r>
              <a:rPr lang="ja-JP" altLang="ja-JP" dirty="0" smtClean="0"/>
              <a:t>年の</a:t>
            </a:r>
            <a:r>
              <a:rPr lang="en-US" altLang="ja-JP" dirty="0" smtClean="0"/>
              <a:t>1</a:t>
            </a:r>
            <a:r>
              <a:rPr lang="ja-JP" altLang="ja-JP" dirty="0" smtClean="0"/>
              <a:t>億</a:t>
            </a:r>
            <a:r>
              <a:rPr lang="en-US" altLang="ja-JP" dirty="0" smtClean="0"/>
              <a:t>0600</a:t>
            </a:r>
            <a:r>
              <a:rPr lang="ja-JP" altLang="ja-JP" dirty="0" smtClean="0"/>
              <a:t>万ドルから</a:t>
            </a:r>
            <a:r>
              <a:rPr lang="en-US" altLang="ja-JP" dirty="0" smtClean="0"/>
              <a:t>4</a:t>
            </a:r>
            <a:r>
              <a:rPr lang="ja-JP" altLang="ja-JP" dirty="0" smtClean="0"/>
              <a:t>年間で</a:t>
            </a:r>
            <a:r>
              <a:rPr lang="en-US" altLang="ja-JP" dirty="0" smtClean="0"/>
              <a:t>3</a:t>
            </a:r>
            <a:r>
              <a:rPr lang="ja-JP" altLang="ja-JP" dirty="0" smtClean="0"/>
              <a:t>倍近くに</a:t>
            </a:r>
            <a:r>
              <a:rPr lang="ja-JP" altLang="en-US" dirty="0" smtClean="0"/>
              <a:t>増加</a:t>
            </a:r>
            <a:endParaRPr lang="ja-JP" altLang="ja-JP"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8964488" cy="1143000"/>
          </a:xfrm>
          <a:ln>
            <a:solidFill>
              <a:schemeClr val="accent1"/>
            </a:solidFill>
          </a:ln>
        </p:spPr>
        <p:txBody>
          <a:bodyPr>
            <a:normAutofit fontScale="90000"/>
          </a:bodyPr>
          <a:lstStyle/>
          <a:p>
            <a:r>
              <a:rPr lang="ja-JP" altLang="ja-JP" dirty="0" smtClean="0"/>
              <a:t>モータリゼーションはピークを迎えたのか</a:t>
            </a:r>
            <a:endParaRPr kumimoji="1" lang="ja-JP" altLang="en-US" dirty="0"/>
          </a:p>
        </p:txBody>
      </p:sp>
      <p:sp>
        <p:nvSpPr>
          <p:cNvPr id="3" name="コンテンツ プレースホルダ 2"/>
          <p:cNvSpPr>
            <a:spLocks noGrp="1"/>
          </p:cNvSpPr>
          <p:nvPr>
            <p:ph idx="1"/>
          </p:nvPr>
        </p:nvSpPr>
        <p:spPr>
          <a:xfrm>
            <a:off x="457200" y="1268760"/>
            <a:ext cx="8435280" cy="5517232"/>
          </a:xfrm>
        </p:spPr>
        <p:txBody>
          <a:bodyPr>
            <a:normAutofit fontScale="92500" lnSpcReduction="20000"/>
          </a:bodyPr>
          <a:lstStyle/>
          <a:p>
            <a:r>
              <a:rPr lang="ja-JP" altLang="ja-JP" dirty="0" smtClean="0"/>
              <a:t>　ミシガン大学交通研究所研究員マイケル・シバク氏論文「モータリゼーションはピークを迎えたのか」で、道路上を走行する車の総数と走行距離の合計を、</a:t>
            </a:r>
            <a:r>
              <a:rPr lang="en-US" altLang="ja-JP" dirty="0" smtClean="0"/>
              <a:t>1</a:t>
            </a:r>
            <a:r>
              <a:rPr lang="ja-JP" altLang="ja-JP" dirty="0" smtClean="0"/>
              <a:t>世帯当たりと免許証保有者１人当たりで算出した数が、ここ</a:t>
            </a:r>
            <a:r>
              <a:rPr lang="en-US" altLang="ja-JP" dirty="0" smtClean="0"/>
              <a:t>10</a:t>
            </a:r>
            <a:r>
              <a:rPr lang="ja-JP" altLang="ja-JP" dirty="0" smtClean="0"/>
              <a:t>年近く減り続けていると結論</a:t>
            </a:r>
          </a:p>
          <a:p>
            <a:r>
              <a:rPr lang="ja-JP" altLang="ja-JP" dirty="0" smtClean="0"/>
              <a:t>免許証保有者のうち、運転の度合いが減少する高齢層が占める比率は、ベビーブーマーが年を取るにつれ、増え続けている。一方、若者が免許証を取る時期は以前より遅くなっており、全く運転しないことを選択する人もいる。</a:t>
            </a:r>
          </a:p>
          <a:p>
            <a:r>
              <a:rPr lang="ja-JP" altLang="ja-JP" dirty="0" smtClean="0"/>
              <a:t>車のローン、駐車場代、保険料、それにガソリン代を支払わなくて良いことで、いくら節約できたかを記録。直近で計算した際には</a:t>
            </a:r>
            <a:r>
              <a:rPr lang="en-US" altLang="ja-JP" dirty="0" smtClean="0"/>
              <a:t>1</a:t>
            </a:r>
            <a:r>
              <a:rPr lang="ja-JP" altLang="ja-JP" dirty="0" smtClean="0"/>
              <a:t>万</a:t>
            </a:r>
            <a:r>
              <a:rPr lang="en-US" altLang="ja-JP" dirty="0" smtClean="0"/>
              <a:t>4000</a:t>
            </a:r>
            <a:r>
              <a:rPr lang="ja-JP" altLang="ja-JP" dirty="0" smtClean="0"/>
              <a:t>ドル（約</a:t>
            </a:r>
            <a:r>
              <a:rPr lang="en-US" altLang="ja-JP" dirty="0" smtClean="0"/>
              <a:t>140</a:t>
            </a:r>
            <a:r>
              <a:rPr lang="ja-JP" altLang="ja-JP" dirty="0" smtClean="0"/>
              <a:t>万円）強の節約になっていた</a:t>
            </a:r>
            <a:endParaRPr kumimoji="1"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総合生活移動産業</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バス・タクシー事業の運転手</a:t>
            </a:r>
            <a:r>
              <a:rPr lang="ja-JP" altLang="en-US" dirty="0" smtClean="0"/>
              <a:t>を動員すれば、日本版ＳｔｒｅｅｔＶｉｅｗは可能（かつてのタクシー運転手登録試験用の地図）</a:t>
            </a:r>
            <a:endParaRPr lang="en-US" altLang="ja-JP" dirty="0" smtClean="0"/>
          </a:p>
          <a:p>
            <a:r>
              <a:rPr lang="ja-JP" altLang="en-US" dirty="0" smtClean="0"/>
              <a:t>それを活かすビジネスモデルを持ち合わせていなかったことは経営者の問題</a:t>
            </a:r>
            <a:endParaRPr lang="en-US" altLang="ja-JP" dirty="0" smtClean="0"/>
          </a:p>
          <a:p>
            <a:r>
              <a:rPr kumimoji="1" lang="ja-JP" altLang="en-US" dirty="0" smtClean="0"/>
              <a:t>ビジネスに展開する発想と実力欠如⇒ＧＯＯＧＬＥの下請化（日本の中小トラック屋と同じ）</a:t>
            </a:r>
            <a:endParaRPr kumimoji="1" lang="en-US" altLang="ja-JP" dirty="0" smtClean="0"/>
          </a:p>
          <a:p>
            <a:r>
              <a:rPr lang="ja-JP" altLang="en-US" dirty="0" smtClean="0"/>
              <a:t>規制問題にとらわれない制度創造する発想「</a:t>
            </a:r>
            <a:r>
              <a:rPr kumimoji="1" lang="ja-JP" altLang="en-US" dirty="0" smtClean="0"/>
              <a:t>総合生活移動産業」の発想が求められる</a:t>
            </a:r>
            <a:endParaRPr kumimoji="1" lang="en-US" altLang="ja-JP" dirty="0" smtClean="0"/>
          </a:p>
          <a:p>
            <a:endParaRPr kumimoji="1" lang="ja-JP"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a:ln>
            <a:solidFill>
              <a:schemeClr val="accent1"/>
            </a:solidFill>
          </a:ln>
        </p:spPr>
        <p:txBody>
          <a:bodyPr>
            <a:normAutofit fontScale="90000"/>
          </a:bodyPr>
          <a:lstStyle/>
          <a:p>
            <a:r>
              <a:rPr kumimoji="1" lang="ja-JP" altLang="en-US" dirty="0" smtClean="0"/>
              <a:t>　</a:t>
            </a:r>
            <a:r>
              <a:rPr lang="ja-JP" altLang="ja-JP" dirty="0" smtClean="0"/>
              <a:t>人を移動させる原因</a:t>
            </a:r>
            <a:r>
              <a:rPr lang="en-US" altLang="ja-JP" dirty="0" smtClean="0"/>
              <a:t>←</a:t>
            </a:r>
            <a:r>
              <a:rPr lang="ja-JP" altLang="ja-JP" dirty="0" smtClean="0"/>
              <a:t>脳内作用</a:t>
            </a:r>
            <a:r>
              <a:rPr lang="en-US" altLang="ja-JP" dirty="0" smtClean="0"/>
              <a:t/>
            </a:r>
            <a:br>
              <a:rPr lang="en-US" altLang="ja-JP" dirty="0" smtClean="0"/>
            </a:br>
            <a:r>
              <a:rPr lang="en-US" altLang="ja-JP" dirty="0" smtClean="0"/>
              <a:t> 14</a:t>
            </a:r>
            <a:r>
              <a:rPr lang="ja-JP" altLang="en-US" dirty="0" smtClean="0"/>
              <a:t>回講義で詳しく説明予定</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ja-JP" sz="4000" dirty="0" smtClean="0"/>
              <a:t>相乗効果</a:t>
            </a:r>
            <a:r>
              <a:rPr lang="en-US" altLang="ja-JP" sz="4000" dirty="0" smtClean="0"/>
              <a:t>  </a:t>
            </a:r>
            <a:r>
              <a:rPr lang="ja-JP" altLang="ja-JP" sz="4000" dirty="0" smtClean="0"/>
              <a:t>フェイス・トゥー・フェイス</a:t>
            </a:r>
            <a:r>
              <a:rPr lang="en-US" altLang="ja-JP" sz="4000" dirty="0" smtClean="0"/>
              <a:t>  </a:t>
            </a:r>
            <a:r>
              <a:rPr lang="ja-JP" altLang="ja-JP" sz="4000" dirty="0" smtClean="0"/>
              <a:t>人が集積する場としての大都市機能大都市の方が、田舎より、差を</a:t>
            </a:r>
            <a:r>
              <a:rPr lang="ja-JP" altLang="en-US" sz="4000" dirty="0" smtClean="0"/>
              <a:t>提供</a:t>
            </a:r>
            <a:r>
              <a:rPr lang="ja-JP" altLang="ja-JP" sz="4000" dirty="0" smtClean="0"/>
              <a:t>できる</a:t>
            </a:r>
            <a:r>
              <a:rPr lang="ja-JP" altLang="en-US" sz="4000" dirty="0" smtClean="0"/>
              <a:t>（</a:t>
            </a:r>
            <a:r>
              <a:rPr lang="ja-JP" altLang="ja-JP" sz="4000" dirty="0" smtClean="0"/>
              <a:t>競技ダンスの先生</a:t>
            </a:r>
            <a:r>
              <a:rPr lang="ja-JP" altLang="en-US" sz="4000" dirty="0" smtClean="0"/>
              <a:t>の例）</a:t>
            </a:r>
            <a:endParaRPr lang="ja-JP" altLang="ja-JP" sz="4000" dirty="0" smtClean="0"/>
          </a:p>
          <a:p>
            <a:r>
              <a:rPr lang="ja-JP" altLang="ja-JP" sz="4000" dirty="0" smtClean="0"/>
              <a:t>都市観光</a:t>
            </a:r>
            <a:r>
              <a:rPr lang="en-US" altLang="ja-JP" sz="4000" dirty="0" smtClean="0"/>
              <a:t> </a:t>
            </a:r>
            <a:r>
              <a:rPr lang="ja-JP" altLang="ja-JP" sz="4000" dirty="0" smtClean="0"/>
              <a:t>コンベンションは地方巡業</a:t>
            </a:r>
          </a:p>
          <a:p>
            <a:r>
              <a:rPr lang="ja-JP" altLang="ja-JP" sz="4000" dirty="0" smtClean="0"/>
              <a:t>人と情報</a:t>
            </a:r>
            <a:r>
              <a:rPr lang="en-US" altLang="ja-JP" sz="4000" dirty="0" smtClean="0"/>
              <a:t>  </a:t>
            </a:r>
            <a:r>
              <a:rPr lang="ja-JP" altLang="ja-JP" sz="4000" dirty="0" smtClean="0"/>
              <a:t>同一体</a:t>
            </a:r>
            <a:r>
              <a:rPr lang="en-US" altLang="ja-JP" sz="4000" dirty="0" smtClean="0"/>
              <a:t>→</a:t>
            </a:r>
            <a:r>
              <a:rPr lang="ja-JP" altLang="ja-JP" sz="4000" dirty="0" smtClean="0"/>
              <a:t>分離</a:t>
            </a:r>
            <a:r>
              <a:rPr lang="en-US" altLang="ja-JP" sz="4000" dirty="0" smtClean="0"/>
              <a:t>→</a:t>
            </a:r>
            <a:r>
              <a:rPr lang="ja-JP" altLang="ja-JP" sz="4000" dirty="0" smtClean="0"/>
              <a:t>シンクロ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tx1">
                <a:lumMod val="95000"/>
                <a:lumOff val="5000"/>
              </a:schemeClr>
            </a:solidFill>
          </a:ln>
        </p:spPr>
        <p:txBody>
          <a:bodyPr>
            <a:normAutofit fontScale="90000"/>
          </a:bodyPr>
          <a:lstStyle/>
          <a:p>
            <a:r>
              <a:rPr lang="en-US" altLang="ja-JP" b="1" dirty="0" smtClean="0"/>
              <a:t>5000</a:t>
            </a:r>
            <a:r>
              <a:rPr lang="ja-JP" altLang="en-US" b="1" dirty="0" smtClean="0"/>
              <a:t>円スマートフォン</a:t>
            </a:r>
            <a:r>
              <a:rPr lang="en-US" altLang="ja-JP" b="1" dirty="0" smtClean="0"/>
              <a:t/>
            </a:r>
            <a:br>
              <a:rPr lang="en-US" altLang="ja-JP" b="1" dirty="0" smtClean="0"/>
            </a:br>
            <a:r>
              <a:rPr lang="en-US" altLang="ja-JP" b="1" dirty="0" smtClean="0"/>
              <a:t>Motorola</a:t>
            </a:r>
            <a:r>
              <a:rPr lang="ja-JP" altLang="en-US" b="1" dirty="0" smtClean="0"/>
              <a:t>＋</a:t>
            </a:r>
            <a:r>
              <a:rPr lang="en-US" altLang="ja-JP" b="1" dirty="0" smtClean="0"/>
              <a:t>Google</a:t>
            </a:r>
            <a:r>
              <a:rPr lang="ja-JP" altLang="en-US" b="1" dirty="0" smtClean="0"/>
              <a:t>の低価格戦争</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en-US" altLang="ja-JP" dirty="0" smtClean="0"/>
              <a:t>Motorola</a:t>
            </a:r>
            <a:r>
              <a:rPr lang="ja-JP" altLang="en-US" dirty="0" smtClean="0"/>
              <a:t>とその親会社である</a:t>
            </a:r>
            <a:r>
              <a:rPr lang="en-US" altLang="ja-JP" dirty="0" smtClean="0"/>
              <a:t>Google</a:t>
            </a:r>
            <a:r>
              <a:rPr lang="ja-JP" altLang="en-US" dirty="0" smtClean="0"/>
              <a:t>は低価格スマートフォン市場を重要視</a:t>
            </a:r>
            <a:endParaRPr lang="en-US" altLang="ja-JP" dirty="0" smtClean="0"/>
          </a:p>
          <a:p>
            <a:r>
              <a:rPr lang="en-US" altLang="ja-JP" dirty="0" smtClean="0"/>
              <a:t>Google</a:t>
            </a:r>
            <a:r>
              <a:rPr lang="ja-JP" altLang="en-US" dirty="0" smtClean="0"/>
              <a:t>は</a:t>
            </a:r>
            <a:r>
              <a:rPr lang="en-US" altLang="ja-JP" dirty="0" smtClean="0"/>
              <a:t>Android OS</a:t>
            </a:r>
            <a:r>
              <a:rPr lang="ja-JP" altLang="en-US" dirty="0" smtClean="0"/>
              <a:t>と</a:t>
            </a:r>
            <a:r>
              <a:rPr lang="en-US" altLang="ja-JP" dirty="0" smtClean="0"/>
              <a:t>Project </a:t>
            </a:r>
            <a:r>
              <a:rPr lang="en-US" altLang="ja-JP" dirty="0" err="1" smtClean="0"/>
              <a:t>Ara</a:t>
            </a:r>
            <a:r>
              <a:rPr lang="ja-JP" altLang="en-US" dirty="0" smtClean="0"/>
              <a:t>によってスマートフォンをソフト・ハード両面でオープンプラットフォーム化</a:t>
            </a:r>
            <a:endParaRPr lang="en-US" altLang="ja-JP" dirty="0" smtClean="0"/>
          </a:p>
          <a:p>
            <a:r>
              <a:rPr lang="ja-JP" altLang="en-US" dirty="0" smtClean="0"/>
              <a:t>発展途上国のスマートフォンの普及促進、インターネットアクセスへの敷居を下げ</a:t>
            </a:r>
            <a:r>
              <a:rPr lang="ja-JP" altLang="en-US" b="1" dirty="0" smtClean="0"/>
              <a:t>デジタルデバイド</a:t>
            </a:r>
            <a:r>
              <a:rPr lang="ja-JP" altLang="en-US" dirty="0" smtClean="0"/>
              <a:t>を解消</a:t>
            </a:r>
            <a:endParaRPr lang="en-US" altLang="ja-JP" dirty="0" smtClean="0"/>
          </a:p>
          <a:p>
            <a:r>
              <a:rPr lang="ja-JP" altLang="en-US" dirty="0" smtClean="0"/>
              <a:t>インターネット広告による収入を主として成り立つ</a:t>
            </a:r>
            <a:r>
              <a:rPr lang="en-US" altLang="ja-JP" dirty="0" smtClean="0"/>
              <a:t>Google</a:t>
            </a:r>
            <a:r>
              <a:rPr lang="ja-JP" altLang="en-US" dirty="0" smtClean="0"/>
              <a:t>は、世界中のすべての人にインターネットを利用してもらうことが会社の利益につながる</a:t>
            </a:r>
            <a:endParaRPr kumimoji="1" lang="ja-JP"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自動運転の時代</a:t>
            </a:r>
            <a:r>
              <a:rPr kumimoji="1" lang="en-US" altLang="ja-JP" dirty="0" smtClean="0"/>
              <a:t/>
            </a:r>
            <a:br>
              <a:rPr kumimoji="1" lang="en-US" altLang="ja-JP" dirty="0" smtClean="0"/>
            </a:br>
            <a:r>
              <a:rPr lang="ja-JP" altLang="en-US" dirty="0" smtClean="0"/>
              <a:t>立花隆　</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東京ビックサイトで開催のモーターショー</a:t>
            </a:r>
            <a:endParaRPr kumimoji="1" lang="en-US" altLang="ja-JP" dirty="0" smtClean="0"/>
          </a:p>
          <a:p>
            <a:r>
              <a:rPr kumimoji="1" lang="ja-JP" altLang="en-US" dirty="0" smtClean="0"/>
              <a:t>運転免許を保有する認知症患者が</a:t>
            </a:r>
            <a:r>
              <a:rPr kumimoji="1" lang="en-US" altLang="ja-JP" dirty="0" smtClean="0"/>
              <a:t>30</a:t>
            </a:r>
            <a:r>
              <a:rPr kumimoji="1" lang="ja-JP" altLang="en-US" dirty="0" smtClean="0"/>
              <a:t>万人</a:t>
            </a:r>
            <a:endParaRPr kumimoji="1" lang="en-US" altLang="ja-JP" dirty="0" smtClean="0"/>
          </a:p>
          <a:p>
            <a:r>
              <a:rPr kumimoji="1" lang="ja-JP" altLang="en-US" dirty="0" smtClean="0"/>
              <a:t>人間が運転するよりコンピュータ任せの方が安全で合理的の思想が世界的になりつつある</a:t>
            </a:r>
            <a:endParaRPr kumimoji="1" lang="en-US" altLang="ja-JP" dirty="0" smtClean="0"/>
          </a:p>
          <a:p>
            <a:r>
              <a:rPr kumimoji="1" lang="ja-JP" altLang="en-US" dirty="0" smtClean="0">
                <a:solidFill>
                  <a:srgbClr val="FF0000"/>
                </a:solidFill>
              </a:rPr>
              <a:t>日産は</a:t>
            </a:r>
            <a:r>
              <a:rPr kumimoji="1" lang="en-US" altLang="ja-JP" dirty="0" smtClean="0">
                <a:solidFill>
                  <a:srgbClr val="FF0000"/>
                </a:solidFill>
              </a:rPr>
              <a:t>2020</a:t>
            </a:r>
            <a:r>
              <a:rPr kumimoji="1" lang="ja-JP" altLang="en-US" dirty="0" smtClean="0">
                <a:solidFill>
                  <a:srgbClr val="FF0000"/>
                </a:solidFill>
              </a:rPr>
              <a:t>年（オリンピックの年）までに自動運転車を市場に出すと宣言</a:t>
            </a:r>
            <a:endParaRPr kumimoji="1" lang="ja-JP" altLang="en-US"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normAutofit/>
          </a:bodyPr>
          <a:lstStyle/>
          <a:p>
            <a:r>
              <a:rPr lang="ja-JP" altLang="ja-JP" b="1" dirty="0" smtClean="0"/>
              <a:t>自動運転自動車と</a:t>
            </a:r>
            <a:r>
              <a:rPr lang="en-US" altLang="ja-JP" b="1" dirty="0" smtClean="0"/>
              <a:t>VOLVO</a:t>
            </a:r>
            <a:r>
              <a:rPr lang="ja-JP" altLang="ja-JP" b="1" dirty="0" smtClean="0"/>
              <a:t>の選択</a:t>
            </a:r>
            <a:endParaRPr kumimoji="1" lang="ja-JP" altLang="en-US" dirty="0"/>
          </a:p>
        </p:txBody>
      </p:sp>
      <p:sp>
        <p:nvSpPr>
          <p:cNvPr id="3" name="コンテンツ プレースホルダ 2"/>
          <p:cNvSpPr>
            <a:spLocks noGrp="1"/>
          </p:cNvSpPr>
          <p:nvPr>
            <p:ph idx="1"/>
          </p:nvPr>
        </p:nvSpPr>
        <p:spPr>
          <a:xfrm>
            <a:off x="467544" y="1556792"/>
            <a:ext cx="8229600" cy="4525963"/>
          </a:xfrm>
        </p:spPr>
        <p:txBody>
          <a:bodyPr>
            <a:normAutofit/>
          </a:bodyPr>
          <a:lstStyle/>
          <a:p>
            <a:pPr lvl="0"/>
            <a:r>
              <a:rPr lang="ja-JP" altLang="ja-JP" dirty="0" smtClean="0"/>
              <a:t>自動車のロボット化は、</a:t>
            </a:r>
            <a:r>
              <a:rPr lang="ja-JP" altLang="en-US" dirty="0" smtClean="0"/>
              <a:t>①</a:t>
            </a:r>
            <a:r>
              <a:rPr lang="en-US" altLang="ja-JP" dirty="0" smtClean="0"/>
              <a:t>Google Car</a:t>
            </a:r>
            <a:r>
              <a:rPr lang="ja-JP" altLang="ja-JP" dirty="0" smtClean="0"/>
              <a:t>に代表される完全自律自動車</a:t>
            </a:r>
            <a:r>
              <a:rPr lang="ja-JP" altLang="en-US" dirty="0" smtClean="0"/>
              <a:t>（</a:t>
            </a:r>
            <a:r>
              <a:rPr lang="en-US" altLang="ja-JP" dirty="0" smtClean="0"/>
              <a:t> </a:t>
            </a:r>
            <a:r>
              <a:rPr lang="ja-JP" altLang="ja-JP" dirty="0" smtClean="0"/>
              <a:t>ドライバー不要</a:t>
            </a:r>
            <a:r>
              <a:rPr lang="ja-JP" altLang="en-US" dirty="0" smtClean="0"/>
              <a:t>）②</a:t>
            </a:r>
            <a:r>
              <a:rPr lang="ja-JP" altLang="ja-JP" dirty="0" smtClean="0"/>
              <a:t>人間も運転前提</a:t>
            </a:r>
            <a:r>
              <a:rPr lang="ja-JP" altLang="en-US" dirty="0" smtClean="0"/>
              <a:t>の</a:t>
            </a:r>
            <a:r>
              <a:rPr lang="ja-JP" altLang="ja-JP" dirty="0" smtClean="0"/>
              <a:t>運転支援技術。日本でも高速道路での自動運転は実用可能な段階</a:t>
            </a:r>
            <a:endParaRPr lang="en-US" altLang="ja-JP" dirty="0" smtClean="0"/>
          </a:p>
          <a:p>
            <a:r>
              <a:rPr lang="ja-JP" altLang="ja-JP" dirty="0" smtClean="0"/>
              <a:t>完全自律自動車の場合、人間が運転していない以上、搭乗者に責任がないことは明らか</a:t>
            </a:r>
            <a:endParaRPr lang="en-US" altLang="ja-JP" dirty="0" smtClean="0"/>
          </a:p>
          <a:p>
            <a:r>
              <a:rPr lang="ja-JP" altLang="ja-JP" dirty="0" smtClean="0"/>
              <a:t>運転支援技術者の場合、ドライバーと自動車（メーカー）との責任分配という問題</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2736304"/>
          </a:xfrm>
        </p:spPr>
        <p:txBody>
          <a:bodyPr>
            <a:normAutofit/>
          </a:bodyPr>
          <a:lstStyle/>
          <a:p>
            <a:r>
              <a:rPr lang="ja-JP" altLang="ja-JP" dirty="0" smtClean="0"/>
              <a:t>自動航行中の旅客機のパイロットや、電車やバスの運転手が、自動運転中だからと言って寝ることが許されないのは当然</a:t>
            </a:r>
            <a:endParaRPr lang="en-US" altLang="ja-JP" dirty="0" smtClean="0"/>
          </a:p>
          <a:p>
            <a:r>
              <a:rPr lang="ja-JP" altLang="ja-JP" dirty="0" smtClean="0"/>
              <a:t>報酬と引き替えに、万一に備え常に周囲を監視する法的義務を負う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通信回線の自由化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国鉄改革に先行　臨時行政調査会答申</a:t>
            </a:r>
            <a:endParaRPr kumimoji="1" lang="en-US" altLang="ja-JP" dirty="0" smtClean="0"/>
          </a:p>
          <a:p>
            <a:r>
              <a:rPr lang="ja-JP" altLang="en-US" dirty="0" smtClean="0"/>
              <a:t>コンピュータ間通信の進展　電話の交換機はコンピュータそのものであった</a:t>
            </a:r>
            <a:endParaRPr lang="en-US" altLang="ja-JP" dirty="0" smtClean="0"/>
          </a:p>
          <a:p>
            <a:r>
              <a:rPr lang="ja-JP" altLang="en-US" dirty="0" smtClean="0"/>
              <a:t>電話の交換機間の通信から、民間の参入が試行された（ヤマト運輸も最初から参加）</a:t>
            </a:r>
            <a:endParaRPr lang="en-US" altLang="ja-JP" dirty="0" smtClean="0"/>
          </a:p>
          <a:p>
            <a:r>
              <a:rPr lang="ja-JP" altLang="en-US" dirty="0" smtClean="0"/>
              <a:t>民営化が先行し、地域分割は国鉄改革の後</a:t>
            </a:r>
            <a:endParaRPr lang="en-US" altLang="ja-JP" dirty="0" smtClean="0"/>
          </a:p>
          <a:p>
            <a:r>
              <a:rPr kumimoji="1" lang="ja-JP" altLang="en-US" dirty="0" smtClean="0"/>
              <a:t>携帯電話の普及</a:t>
            </a:r>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a:ln>
            <a:solidFill>
              <a:schemeClr val="accent1"/>
            </a:solidFill>
          </a:ln>
        </p:spPr>
        <p:txBody>
          <a:bodyPr>
            <a:normAutofit fontScale="90000"/>
          </a:bodyPr>
          <a:lstStyle/>
          <a:p>
            <a:r>
              <a:rPr lang="ja-JP" altLang="en-US" dirty="0" smtClean="0"/>
              <a:t>ガラカーの危険</a:t>
            </a:r>
            <a:endParaRPr kumimoji="1" lang="ja-JP" altLang="en-US" dirty="0"/>
          </a:p>
        </p:txBody>
      </p:sp>
      <p:sp>
        <p:nvSpPr>
          <p:cNvPr id="3" name="コンテンツ プレースホルダ 2"/>
          <p:cNvSpPr>
            <a:spLocks noGrp="1"/>
          </p:cNvSpPr>
          <p:nvPr>
            <p:ph idx="1"/>
          </p:nvPr>
        </p:nvSpPr>
        <p:spPr>
          <a:xfrm>
            <a:off x="457200" y="1124744"/>
            <a:ext cx="8229600" cy="5733256"/>
          </a:xfrm>
        </p:spPr>
        <p:txBody>
          <a:bodyPr>
            <a:normAutofit fontScale="92500"/>
          </a:bodyPr>
          <a:lstStyle/>
          <a:p>
            <a:r>
              <a:rPr lang="ja-JP" altLang="ja-JP" dirty="0" smtClean="0"/>
              <a:t>国交省</a:t>
            </a:r>
            <a:r>
              <a:rPr lang="en-US" altLang="ja-JP" dirty="0" smtClean="0"/>
              <a:t>2013</a:t>
            </a:r>
            <a:r>
              <a:rPr lang="ja-JP" altLang="ja-JP" dirty="0" smtClean="0"/>
              <a:t>年</a:t>
            </a:r>
            <a:r>
              <a:rPr lang="en-US" altLang="ja-JP" dirty="0" smtClean="0"/>
              <a:t>11</a:t>
            </a:r>
            <a:r>
              <a:rPr lang="ja-JP" altLang="ja-JP" dirty="0" smtClean="0"/>
              <a:t>月</a:t>
            </a:r>
            <a:r>
              <a:rPr lang="en-US" altLang="ja-JP" dirty="0" smtClean="0"/>
              <a:t>27</a:t>
            </a:r>
            <a:r>
              <a:rPr lang="ja-JP" altLang="ja-JP" dirty="0" smtClean="0"/>
              <a:t>日「</a:t>
            </a:r>
            <a:r>
              <a:rPr lang="en-US" altLang="ja-JP" dirty="0" err="1" smtClean="0"/>
              <a:t>国内外における最近の自動運転の実現に向けた取組概要</a:t>
            </a:r>
            <a:r>
              <a:rPr lang="ja-JP" altLang="ja-JP" dirty="0" smtClean="0"/>
              <a:t>」ドライバーに最終的な責任があることを前提</a:t>
            </a:r>
            <a:endParaRPr lang="ja-JP" altLang="en-US" dirty="0" smtClean="0"/>
          </a:p>
          <a:p>
            <a:r>
              <a:rPr lang="en-US" altLang="ja-JP" dirty="0" smtClean="0"/>
              <a:t>VOLVO</a:t>
            </a:r>
            <a:r>
              <a:rPr lang="ja-JP" altLang="ja-JP" dirty="0" smtClean="0"/>
              <a:t>は「</a:t>
            </a:r>
            <a:r>
              <a:rPr lang="en-US" altLang="ja-JP" dirty="0" err="1" smtClean="0"/>
              <a:t>ボルボの考える自動運転</a:t>
            </a:r>
            <a:r>
              <a:rPr lang="ja-JP" altLang="ja-JP" dirty="0" smtClean="0"/>
              <a:t>」をプレスリリース</a:t>
            </a:r>
            <a:r>
              <a:rPr lang="ja-JP" altLang="en-US" dirty="0" smtClean="0"/>
              <a:t>　</a:t>
            </a:r>
            <a:r>
              <a:rPr lang="ja-JP" altLang="ja-JP" dirty="0" smtClean="0"/>
              <a:t>ドライバーを運転や監視から解放し、その責任を問わない、という</a:t>
            </a:r>
            <a:r>
              <a:rPr lang="en-US" altLang="ja-JP" dirty="0" smtClean="0"/>
              <a:t>VOLVO</a:t>
            </a:r>
            <a:r>
              <a:rPr lang="ja-JP" altLang="ja-JP" dirty="0" smtClean="0"/>
              <a:t>の意思</a:t>
            </a:r>
            <a:r>
              <a:rPr lang="ja-JP" altLang="en-US" dirty="0" smtClean="0"/>
              <a:t>表示</a:t>
            </a:r>
            <a:endParaRPr lang="ja-JP" altLang="ja-JP" dirty="0" smtClean="0"/>
          </a:p>
          <a:p>
            <a:r>
              <a:rPr lang="ja-JP" altLang="ja-JP" dirty="0" smtClean="0"/>
              <a:t>運転席で新聞を読んでよい車と、何もできない車なら、前者が売れる</a:t>
            </a:r>
          </a:p>
          <a:p>
            <a:r>
              <a:rPr lang="ja-JP" altLang="ja-JP" dirty="0" smtClean="0"/>
              <a:t>世界の自動車メーカーは、間違いなく、</a:t>
            </a:r>
            <a:r>
              <a:rPr lang="en-US" altLang="ja-JP" dirty="0" smtClean="0"/>
              <a:t>VOLVO</a:t>
            </a:r>
            <a:r>
              <a:rPr lang="ja-JP" altLang="ja-JP" dirty="0" smtClean="0"/>
              <a:t>と同じ道を歩む。日本政府も早く手を打たないと、日本車はガラケーならぬガラカーと化す</a:t>
            </a:r>
            <a:endParaRPr lang="ja-JP" altLang="en-US" dirty="0" smtClean="0"/>
          </a:p>
          <a:p>
            <a:endParaRPr kumimoji="1" lang="ja-JP"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営・</a:t>
            </a:r>
            <a:r>
              <a:rPr lang="ja-JP" altLang="en-US" dirty="0" smtClean="0"/>
              <a:t>自区分をなくす</a:t>
            </a:r>
            <a:r>
              <a:rPr kumimoji="1" lang="ja-JP" altLang="en-US" dirty="0" smtClean="0"/>
              <a:t>自動運転車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完全自律自動車は「運送」の概念なくなる</a:t>
            </a:r>
            <a:endParaRPr kumimoji="1" lang="en-US" altLang="ja-JP" dirty="0" smtClean="0"/>
          </a:p>
          <a:p>
            <a:r>
              <a:rPr lang="ja-JP" altLang="en-US" dirty="0" smtClean="0"/>
              <a:t>営業用・自家用区分⇒自家用・レンタカー</a:t>
            </a:r>
            <a:endParaRPr lang="en-US" altLang="ja-JP" dirty="0" smtClean="0"/>
          </a:p>
          <a:p>
            <a:r>
              <a:rPr kumimoji="1" lang="ja-JP" altLang="en-US" dirty="0" smtClean="0"/>
              <a:t>自動運転可能道路と可能ではない道路の区分がしばらく続く</a:t>
            </a:r>
            <a:endParaRPr kumimoji="1" lang="en-US" altLang="ja-JP" dirty="0" smtClean="0"/>
          </a:p>
          <a:p>
            <a:r>
              <a:rPr lang="ja-JP" altLang="en-US" dirty="0" smtClean="0"/>
              <a:t>高齢者の多い田舎での自動運転可能区間整備が進まないと予測</a:t>
            </a:r>
            <a:endParaRPr kumimoji="1" lang="ja-JP"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204864"/>
            <a:ext cx="8686800" cy="3082354"/>
          </a:xfrm>
          <a:solidFill>
            <a:schemeClr val="tx2">
              <a:lumMod val="20000"/>
              <a:lumOff val="80000"/>
            </a:schemeClr>
          </a:solidFill>
          <a:ln w="28575">
            <a:solidFill>
              <a:schemeClr val="tx1"/>
            </a:solidFill>
          </a:ln>
        </p:spPr>
        <p:txBody>
          <a:bodyPr>
            <a:normAutofit/>
          </a:bodyPr>
          <a:lstStyle/>
          <a:p>
            <a:pPr algn="l"/>
            <a:r>
              <a:rPr lang="ja-JP" altLang="en-US" sz="5400" dirty="0" smtClean="0"/>
              <a:t>営・自</a:t>
            </a:r>
            <a:r>
              <a:rPr kumimoji="1" lang="ja-JP" altLang="en-US" sz="5400" dirty="0" smtClean="0"/>
              <a:t>区分どころか</a:t>
            </a:r>
            <a:r>
              <a:rPr kumimoji="1" lang="en-US" altLang="ja-JP" sz="5400" dirty="0" smtClean="0"/>
              <a:t/>
            </a:r>
            <a:br>
              <a:rPr kumimoji="1" lang="en-US" altLang="ja-JP" sz="5400" dirty="0" smtClean="0"/>
            </a:br>
            <a:r>
              <a:rPr kumimoji="1" lang="ja-JP" altLang="en-US" sz="5400" dirty="0" smtClean="0"/>
              <a:t>鉄道・自動車の区分をなくす</a:t>
            </a:r>
            <a:endParaRPr kumimoji="1" lang="ja-JP" altLang="en-US" sz="5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レール道と個人交通</a:t>
            </a:r>
            <a:endParaRPr kumimoji="1" lang="ja-JP" altLang="en-US" dirty="0"/>
          </a:p>
        </p:txBody>
      </p:sp>
      <p:sp>
        <p:nvSpPr>
          <p:cNvPr id="3" name="コンテンツ プレースホルダ 2"/>
          <p:cNvSpPr>
            <a:spLocks noGrp="1"/>
          </p:cNvSpPr>
          <p:nvPr>
            <p:ph idx="1"/>
          </p:nvPr>
        </p:nvSpPr>
        <p:spPr>
          <a:xfrm>
            <a:off x="179512" y="1600200"/>
            <a:ext cx="8507288" cy="4525963"/>
          </a:xfrm>
        </p:spPr>
        <p:txBody>
          <a:bodyPr>
            <a:noAutofit/>
          </a:bodyPr>
          <a:lstStyle/>
          <a:p>
            <a:r>
              <a:rPr kumimoji="1" lang="ja-JP" altLang="en-US" sz="4000" dirty="0" smtClean="0"/>
              <a:t>レール道は技術的には個人交通を許さぬもの</a:t>
            </a:r>
            <a:endParaRPr kumimoji="1" lang="en-US" altLang="ja-JP" sz="4000" dirty="0" smtClean="0"/>
          </a:p>
          <a:p>
            <a:r>
              <a:rPr lang="ja-JP" altLang="en-US" sz="4000" dirty="0" smtClean="0"/>
              <a:t>当時の英国では個人交通しか知らなかった</a:t>
            </a:r>
            <a:endParaRPr lang="en-US" altLang="ja-JP" sz="4000" dirty="0" smtClean="0"/>
          </a:p>
          <a:p>
            <a:pPr>
              <a:buNone/>
            </a:pPr>
            <a:r>
              <a:rPr lang="ja-JP" altLang="en-US" sz="4000" dirty="0" smtClean="0"/>
              <a:t>　　　　　　運河、ターンパイク</a:t>
            </a:r>
            <a:endParaRPr lang="en-US" altLang="ja-JP" sz="4000" dirty="0" smtClean="0"/>
          </a:p>
          <a:p>
            <a:r>
              <a:rPr kumimoji="1" lang="ja-JP" altLang="en-US" sz="4000" dirty="0" smtClean="0"/>
              <a:t>レール道を増やす観念が</a:t>
            </a:r>
            <a:r>
              <a:rPr kumimoji="1" lang="en-US" altLang="ja-JP" sz="4000" dirty="0" smtClean="0"/>
              <a:t>1830</a:t>
            </a:r>
            <a:r>
              <a:rPr kumimoji="1" lang="ja-JP" altLang="en-US" sz="4000" dirty="0" smtClean="0"/>
              <a:t>年代末まで続く。</a:t>
            </a:r>
            <a:endParaRPr kumimoji="1" lang="en-US" altLang="ja-JP" sz="40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鉄道は電信の発達を促す</a:t>
            </a:r>
            <a:endParaRPr kumimoji="1" lang="ja-JP" altLang="en-US" dirty="0"/>
          </a:p>
        </p:txBody>
      </p:sp>
      <p:sp>
        <p:nvSpPr>
          <p:cNvPr id="3" name="コンテンツ プレースホルダ 2"/>
          <p:cNvSpPr>
            <a:spLocks noGrp="1"/>
          </p:cNvSpPr>
          <p:nvPr>
            <p:ph idx="1"/>
          </p:nvPr>
        </p:nvSpPr>
        <p:spPr>
          <a:xfrm>
            <a:off x="457200" y="1556792"/>
            <a:ext cx="8229600" cy="5040560"/>
          </a:xfrm>
        </p:spPr>
        <p:txBody>
          <a:bodyPr>
            <a:normAutofit/>
          </a:bodyPr>
          <a:lstStyle/>
          <a:p>
            <a:r>
              <a:rPr lang="ja-JP" altLang="en-US" sz="4400" dirty="0" smtClean="0"/>
              <a:t>個人輸送を許さない⇒技術上の補充・情報化→電信の発達</a:t>
            </a:r>
            <a:endParaRPr lang="en-US" altLang="ja-JP" sz="4400" dirty="0" smtClean="0"/>
          </a:p>
          <a:p>
            <a:r>
              <a:rPr lang="ja-JP" altLang="en-US" sz="4400" dirty="0" smtClean="0"/>
              <a:t>電信は技術的には完成していたが実需がなかった。現在の位置情報と同じ。鉄道により電信が普及したのと同様、指タク等により普及する。</a:t>
            </a:r>
            <a:endParaRPr kumimoji="1" lang="ja-JP" altLang="en-US" sz="4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75656" y="44624"/>
            <a:ext cx="6552728" cy="669351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再び電波のレールと個人輸送時代</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鉄道と自動車の法的区分は、ガイド性の有無にある</a:t>
            </a:r>
            <a:endParaRPr kumimoji="1" lang="en-US" altLang="ja-JP" dirty="0" smtClean="0"/>
          </a:p>
          <a:p>
            <a:r>
              <a:rPr lang="ja-JP" altLang="en-US" dirty="0" smtClean="0"/>
              <a:t>在来鉄道は、レールまたは架線によりガイドされている</a:t>
            </a:r>
            <a:endParaRPr lang="en-US" altLang="ja-JP" dirty="0" smtClean="0"/>
          </a:p>
          <a:p>
            <a:r>
              <a:rPr kumimoji="1" lang="ja-JP" altLang="en-US" dirty="0" smtClean="0"/>
              <a:t>より信頼性の高い電波のレールによりガイドされれば、ゴムタイヤの鉄道が出現</a:t>
            </a:r>
            <a:endParaRPr kumimoji="1" lang="en-US" altLang="ja-JP" dirty="0" smtClean="0"/>
          </a:p>
          <a:p>
            <a:r>
              <a:rPr kumimoji="1" lang="ja-JP" altLang="en-US" dirty="0" smtClean="0"/>
              <a:t>鉄道が再び個人輸送機関に戻れば、自動車と性格は変わらなくなる</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情報とは何か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情報とは、パターンの差</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ＩＢＭ時代</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国産コンピュータ保護が通産省</a:t>
            </a:r>
            <a:endParaRPr kumimoji="1" lang="en-US" altLang="ja-JP" dirty="0" smtClean="0"/>
          </a:p>
          <a:p>
            <a:r>
              <a:rPr lang="ja-JP" altLang="en-US" dirty="0" smtClean="0"/>
              <a:t>ＩＢＭマシーンとの互換性が重要</a:t>
            </a:r>
            <a:endParaRPr lang="en-US" altLang="ja-JP" dirty="0" smtClean="0"/>
          </a:p>
          <a:p>
            <a:r>
              <a:rPr kumimoji="1" lang="ja-JP" altLang="en-US" dirty="0" smtClean="0"/>
              <a:t>レンタル料金の政策価格　予算の少ないところにも使用できるような料金設定・・・独占事業</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3767</Words>
  <Application>Microsoft Office PowerPoint</Application>
  <PresentationFormat>画面に合わせる (4:3)</PresentationFormat>
  <Paragraphs>369</Paragraphs>
  <Slides>76</Slides>
  <Notes>76</Notes>
  <HiddenSlides>0</HiddenSlides>
  <MMClips>0</MMClips>
  <ScaleCrop>false</ScaleCrop>
  <HeadingPairs>
    <vt:vector size="4" baseType="variant">
      <vt:variant>
        <vt:lpstr>テーマ</vt:lpstr>
      </vt:variant>
      <vt:variant>
        <vt:i4>1</vt:i4>
      </vt:variant>
      <vt:variant>
        <vt:lpstr>スライド タイトル</vt:lpstr>
      </vt:variant>
      <vt:variant>
        <vt:i4>76</vt:i4>
      </vt:variant>
    </vt:vector>
  </HeadingPairs>
  <TitlesOfParts>
    <vt:vector size="77" baseType="lpstr">
      <vt:lpstr>Office テーマ</vt:lpstr>
      <vt:lpstr>都市デザイン論</vt:lpstr>
      <vt:lpstr>都市デザイン論　第十一回　   情報と都市</vt:lpstr>
      <vt:lpstr>アイデアに嫉妬！海外で実際に存在したクリエイティブな20枚の広告</vt:lpstr>
      <vt:lpstr>スライド 4</vt:lpstr>
      <vt:lpstr>エレベーター内で「魅惑の深海パーティー」開催を目指すDigigage</vt:lpstr>
      <vt:lpstr>郵便・通信事業の国家独占時代</vt:lpstr>
      <vt:lpstr>通信回線の自由化</vt:lpstr>
      <vt:lpstr>情報とは何か</vt:lpstr>
      <vt:lpstr>ＩＢＭ時代</vt:lpstr>
      <vt:lpstr>分散型ネットワーク</vt:lpstr>
      <vt:lpstr>光ファイバー騒動</vt:lpstr>
      <vt:lpstr>スライド 12</vt:lpstr>
      <vt:lpstr>マップ＋グラス＋人工知能</vt:lpstr>
      <vt:lpstr>スライド 14</vt:lpstr>
      <vt:lpstr>人流業発展の兆し</vt:lpstr>
      <vt:lpstr>単なるスマホ配車ではダメ！</vt:lpstr>
      <vt:lpstr>単なる「スマホ観光」の認識</vt:lpstr>
      <vt:lpstr>ＧＯＯＧＬＥ戦略</vt:lpstr>
      <vt:lpstr>Google MapsとStreet View</vt:lpstr>
      <vt:lpstr>Android OSで動作するGoogle Glass</vt:lpstr>
      <vt:lpstr>スライド 21</vt:lpstr>
      <vt:lpstr>スライド 22</vt:lpstr>
      <vt:lpstr>GOOGLE　グラス メガネ型情報通信端末</vt:lpstr>
      <vt:lpstr>Google Glassと盗撮問題</vt:lpstr>
      <vt:lpstr>監視カメラ</vt:lpstr>
      <vt:lpstr>スマートフォン ホテル入室、チェックイン不要</vt:lpstr>
      <vt:lpstr>デジタル人流時代の到来</vt:lpstr>
      <vt:lpstr>回収可能な「ビジネスモデル」の確立 ブランドカ　（ディズニー、スタバ等）</vt:lpstr>
      <vt:lpstr>キャッシュレス社会</vt:lpstr>
      <vt:lpstr>個人認証の確実化と情報保護</vt:lpstr>
      <vt:lpstr>可視化した素因数分解で時を刻むiOS向け時計アプリ『clock-F』</vt:lpstr>
      <vt:lpstr>ＪＲ東日本</vt:lpstr>
      <vt:lpstr>決済「非現金」が急増　 13年31％、18年には100兆円台に</vt:lpstr>
      <vt:lpstr>ビットコインの破たん？</vt:lpstr>
      <vt:lpstr>特定多数のビッグデータ</vt:lpstr>
      <vt:lpstr>ビッグデータ　特定多数</vt:lpstr>
      <vt:lpstr>ビッグデータとマーケティング</vt:lpstr>
      <vt:lpstr>スライド 38</vt:lpstr>
      <vt:lpstr>本物のマーケティング</vt:lpstr>
      <vt:lpstr>人工頭脳</vt:lpstr>
      <vt:lpstr>スライド 41</vt:lpstr>
      <vt:lpstr>ウェアラブル・コンピューター  2018年年間５億台の出荷量を予測：</vt:lpstr>
      <vt:lpstr>目と手　⇒　人工頭脳への一里塚</vt:lpstr>
      <vt:lpstr>脳に近いニューラルネットワーク</vt:lpstr>
      <vt:lpstr>非言語世界への進出</vt:lpstr>
      <vt:lpstr>   </vt:lpstr>
      <vt:lpstr>山中教授が使う機器 ほとんど外国製品</vt:lpstr>
      <vt:lpstr>日本人の企業家精神</vt:lpstr>
      <vt:lpstr>宅急便の開発  小倉昌男  中国では「宅急送」</vt:lpstr>
      <vt:lpstr>ヤマトシステム開発</vt:lpstr>
      <vt:lpstr>規制緩和ではなく制度創造</vt:lpstr>
      <vt:lpstr>使い放題料金モデル</vt:lpstr>
      <vt:lpstr>①乗り放題運賃の導入 (ＪＲ東海）</vt:lpstr>
      <vt:lpstr>② JR四国、定期客限定の 全線フリー切符発売</vt:lpstr>
      <vt:lpstr>乗り放題タクシー運賃制度の導入ロードマップ（案）</vt:lpstr>
      <vt:lpstr>①　自家用自動車有償運送事業における「乗り放題運賃」制度の導入</vt:lpstr>
      <vt:lpstr>②「乗り放題タクシー企画一日乗車券」</vt:lpstr>
      <vt:lpstr>③　乗り放題タクシー運賃コンセプトをあらわす概念「？」</vt:lpstr>
      <vt:lpstr>脱モータリゼーション</vt:lpstr>
      <vt:lpstr>オンデマンド・カーシェアリング 急成長中</vt:lpstr>
      <vt:lpstr>タイムズ２４　 カーシェアリングで１万台提供</vt:lpstr>
      <vt:lpstr>カーシェア、将来の新車販売に暗雲も </vt:lpstr>
      <vt:lpstr>モータリゼーションはピークを迎えたのか</vt:lpstr>
      <vt:lpstr>総合生活移動産業</vt:lpstr>
      <vt:lpstr>　人を移動させる原因←脳内作用  14回講義で詳しく説明予定</vt:lpstr>
      <vt:lpstr>5000円スマートフォン Motorola＋Googleの低価格戦争</vt:lpstr>
      <vt:lpstr>自動運転の時代 立花隆　</vt:lpstr>
      <vt:lpstr>自動運転自動車とVOLVOの選択</vt:lpstr>
      <vt:lpstr>スライド 69</vt:lpstr>
      <vt:lpstr>ガラカーの危険</vt:lpstr>
      <vt:lpstr>営・自区分をなくす自動運転車</vt:lpstr>
      <vt:lpstr>営・自区分どころか 鉄道・自動車の区分をなくす</vt:lpstr>
      <vt:lpstr>レール道と個人交通</vt:lpstr>
      <vt:lpstr>鉄道は電信の発達を促す</vt:lpstr>
      <vt:lpstr>スライド 75</vt:lpstr>
      <vt:lpstr>再び電波のレールと個人輸送時代</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第11回　高度情報化社会</dc:title>
  <dc:creator>teramae</dc:creator>
  <cp:lastModifiedBy>owner</cp:lastModifiedBy>
  <cp:revision>15</cp:revision>
  <dcterms:created xsi:type="dcterms:W3CDTF">2014-01-19T10:46:10Z</dcterms:created>
  <dcterms:modified xsi:type="dcterms:W3CDTF">2015-02-26T08:54:27Z</dcterms:modified>
</cp:coreProperties>
</file>